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82"/>
  </p:notesMasterIdLst>
  <p:sldIdLst>
    <p:sldId id="309" r:id="rId2"/>
    <p:sldId id="358" r:id="rId3"/>
    <p:sldId id="257" r:id="rId4"/>
    <p:sldId id="293" r:id="rId5"/>
    <p:sldId id="258" r:id="rId6"/>
    <p:sldId id="28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70" r:id="rId16"/>
    <p:sldId id="272" r:id="rId17"/>
    <p:sldId id="273" r:id="rId18"/>
    <p:sldId id="305" r:id="rId19"/>
    <p:sldId id="306" r:id="rId20"/>
    <p:sldId id="307" r:id="rId21"/>
    <p:sldId id="308" r:id="rId22"/>
    <p:sldId id="280" r:id="rId23"/>
    <p:sldId id="310" r:id="rId24"/>
    <p:sldId id="281" r:id="rId25"/>
    <p:sldId id="311" r:id="rId26"/>
    <p:sldId id="312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5" r:id="rId35"/>
    <p:sldId id="327" r:id="rId36"/>
    <p:sldId id="328" r:id="rId37"/>
    <p:sldId id="329" r:id="rId38"/>
    <p:sldId id="330" r:id="rId39"/>
    <p:sldId id="332" r:id="rId40"/>
    <p:sldId id="334" r:id="rId41"/>
    <p:sldId id="335" r:id="rId42"/>
    <p:sldId id="337" r:id="rId43"/>
    <p:sldId id="338" r:id="rId44"/>
    <p:sldId id="339" r:id="rId45"/>
    <p:sldId id="356" r:id="rId46"/>
    <p:sldId id="340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52" r:id="rId55"/>
    <p:sldId id="353" r:id="rId56"/>
    <p:sldId id="360" r:id="rId57"/>
    <p:sldId id="361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77" r:id="rId74"/>
    <p:sldId id="378" r:id="rId75"/>
    <p:sldId id="379" r:id="rId76"/>
    <p:sldId id="380" r:id="rId77"/>
    <p:sldId id="381" r:id="rId78"/>
    <p:sldId id="382" r:id="rId79"/>
    <p:sldId id="383" r:id="rId80"/>
    <p:sldId id="357" r:id="rId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444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2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CE8C5-D762-41BC-BE25-BEF7DA40715B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BB609-AB2D-4BB5-9E7C-3EDCF1DA0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91745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Професорка др Снежана Симић</a:t>
            </a:r>
          </a:p>
        </p:txBody>
      </p:sp>
      <p:sp>
        <p:nvSpPr>
          <p:cNvPr id="10240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Здравље - дефиниције, модели и одреднице</a:t>
            </a:r>
          </a:p>
        </p:txBody>
      </p:sp>
      <p:sp>
        <p:nvSpPr>
          <p:cNvPr id="10240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A77702-75F5-4FAE-ABF2-C029BA4F924F}" type="slidenum">
              <a:rPr lang="en-US" smtClean="0">
                <a:latin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024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sr-Cyrl-CS" smtClean="0"/>
              <a:t>У описивању здравља као стања перфекције, као уживања можда арханђела или Адама и Еве пре него што су били протерани из раја, дефиниција здравља у повељи СЗО је враћена на древну формулу недостижне целовитости тела, мисли и душе, реализованим у златним годинама али много пре кажњавањачовечанства (Сир Обреј Луис – </a:t>
            </a:r>
            <a:r>
              <a:rPr lang="sr-Latn-CS" smtClean="0"/>
              <a:t>Sir Aubrey Lewis)</a:t>
            </a:r>
            <a:r>
              <a:rPr lang="sr-Cyrl-CS" smtClean="0"/>
              <a:t>.</a:t>
            </a: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EA3341-584D-4E29-9BCF-53A947F7C424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C7B88E-2C47-4DB1-8C67-FCFDF46F8D6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As you can see this model is similar to the E and S model but its focus is a bit different. 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Current ecological models are similar, include multiple determinants, describe the complex relationship between these determinants – actions and interactions  etc.  (see web of life).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У литератури се као синоними могу наћи два термина:“околина“ и „средина“.</a:t>
            </a:r>
            <a:br>
              <a:rPr lang="sr-Cyrl-RS" dirty="0" smtClean="0"/>
            </a:br>
            <a:r>
              <a:rPr lang="sr-Cyrl-RS" dirty="0" smtClean="0"/>
              <a:t>“Средина се дефинише као агрегат свих спољних утицаја који одређују живот и развој једног организма, људско понашање и друштво“.</a:t>
            </a:r>
            <a:br>
              <a:rPr lang="sr-Cyrl-RS" dirty="0" smtClean="0"/>
            </a:br>
            <a:r>
              <a:rPr lang="sr-Cyrl-RS" dirty="0" smtClean="0"/>
              <a:t>Оба термина се користе да опишу многе факторе као што су ваздух који удишемо, вода коју пијемо, географски регион у коме живимо, социјалну групу којој припадамо и слично...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BB609-AB2D-4BB5-9E7C-3EDCF1DA0CE3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Department of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4FB1-E6AB-4643-B3E7-84BD96154984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BA" dirty="0" smtClean="0"/>
              <a:t>Систем јавног здравља је систем</a:t>
            </a:r>
            <a:r>
              <a:rPr lang="sr-Cyrl-BA" baseline="0" dirty="0" smtClean="0"/>
              <a:t> који обезбеђује услове за очување и унапређење здравља, кроз активности носилаца и учесника у јавном здрављау. Носиоци активности јавног здравља су ИЅЈЅ који планирају спроводе, прате и вреднују активности у области деловања јавног здравља, кординирају, усклађују и стручно поветзују рад осталих учесника у систему ЈЗ за територију за коју је основан. Учесници у области јавног здравља су органи РС, аутономне покрајне, јединице локалне самоуправе, здравствена служба....</a:t>
            </a:r>
          </a:p>
          <a:p>
            <a:r>
              <a:rPr lang="en-US" dirty="0" smtClean="0"/>
              <a:t>Za</a:t>
            </a:r>
            <a:r>
              <a:rPr lang="en-US" baseline="0" dirty="0" smtClean="0"/>
              <a:t> sve drzave tipcno je da IZJZ obavljaju znacajne zadatke i preuzimaju veliku odgovornost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CC5DE-FE1D-4B71-835D-E9D69DA6BBDA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2831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 smtClean="0"/>
              <a:t>Социјална</a:t>
            </a:r>
            <a:r>
              <a:rPr lang="sr-Cyrl-RS" baseline="0" dirty="0" smtClean="0"/>
              <a:t> медицина се разликује од осталих грана медицине по својој мултидисциплинарности, а дуга ствар по којој се разликује јесте приступ, индивидуални или клинички приступ, за јединицу посматрања узима појединца и процену здравтвеног стања врши на основу процедура а социјална медицина за јединицу посматрања узима популацију и процену здравственог стања врши на основу индикатора.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BB609-AB2D-4BB5-9E7C-3EDCF1DA0CE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7317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smtClean="0"/>
              <a:t>Klinicke grane imaju individualni pristup, za procenu zdravstvenog stanja koriste</a:t>
            </a:r>
            <a:r>
              <a:rPr lang="sr-Latn-RS" baseline="0" smtClean="0"/>
              <a:t> proceure a socijalna medicina koristi indikatore odnosno pokazatelje.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BB609-AB2D-4BB5-9E7C-3EDCF1DA0C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7704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BB609-AB2D-4BB5-9E7C-3EDCF1DA0C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07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После оснивања мреже сталних бактериолошких станица и епидемиолошких завода у Југославији, Стална епидемиолошка комисија (1919. година), чији је први председник био др Милан Јовановић Батут, ставила је себи у задатак оснивање и организацију рада централне превентивне медицинске установе – Централни хигијенски завод, ради повезивања и координације разгранате мреже бактериолошких станица и епидемиолошких завода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0CB476-1715-4A77-B0CB-A0F288822421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Ова станица била је језгро будућег Централног хигијенског завода. Појава маларије, од које је 1919. године боловало око 1,5 милион лица у целој земљи, захтевала је посебну установу. Тако је дошло до оснивања Лабораторије за тропске болести 1922. године. Ово је била друга установа која је касније ушла у састав Централног хигијенског завода, као његово Паразитолошко одељење. У извршењу својих задатака, Министарство народног здравља почело је од самог почетка да се бави питањем здравственог просвећивања народа. Да би се омогућила стручна обрада разних социјално-медицинских проблема  1923. године основан је Институт за социјалну медицину, као самостална установа. Ово је била трећа установа која је ушла у састав Централног хигијенског завода који је основан у Београду 1924. године.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5C33FC-2C55-4C23-AD77-A4D111025DF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Централни хигијенски завод, садашњи Институт за јавно здравље Србије др Милан Јовановић Батут, као специјализована здравствена, образовна и научна институција, била је везана и одговорна не само за развитак превентивне медицине у свим њеним видовима, него и за организацију и развитак целокупне здравствене делатности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495B29-647B-4B23-A1B5-BBCEC9414B6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Професорка др Снежана Симић</a:t>
            </a:r>
          </a:p>
        </p:txBody>
      </p:sp>
      <p:sp>
        <p:nvSpPr>
          <p:cNvPr id="9933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Здравље - дефиниције, модели и одреднице</a:t>
            </a:r>
          </a:p>
        </p:txBody>
      </p:sp>
      <p:sp>
        <p:nvSpPr>
          <p:cNvPr id="9933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DD4AEC-1BA5-4828-A919-1F4C12904882}" type="slidenum">
              <a:rPr lang="en-US" smtClean="0">
                <a:latin typeface="Arial" pitchFamily="34" charset="0"/>
              </a:rPr>
              <a:pPr/>
              <a:t>27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993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mtClean="0"/>
              <a:t>Развој схватања о здрављу и болести мењао се током историје пратећи напоре човека да се адаптира и опстане у тешким условима, с једне страе и развој науке,с друге.</a:t>
            </a:r>
          </a:p>
          <a:p>
            <a:pPr eaLnBrk="1" hangingPunct="1">
              <a:lnSpc>
                <a:spcPct val="90000"/>
              </a:lnSpc>
            </a:pPr>
            <a:r>
              <a:rPr lang="sr-Cyrl-CS" smtClean="0"/>
              <a:t>Иако први писани старогрчки и источњачки извори говоре о здрављу као стању равнотеже, дефинисани модели здравља се јављају са развојем медицине као науке. Тако </a:t>
            </a:r>
            <a:r>
              <a:rPr lang="sr-Cyrl-CS" b="1" i="1" smtClean="0"/>
              <a:t>биомедицински модел здравља</a:t>
            </a:r>
            <a:r>
              <a:rPr lang="sr-Cyrl-CS" i="1" smtClean="0"/>
              <a:t> </a:t>
            </a:r>
            <a:r>
              <a:rPr lang="sr-Cyrl-CS" smtClean="0"/>
              <a:t>датира из </a:t>
            </a:r>
            <a:r>
              <a:rPr lang="sr-Latn-CS" smtClean="0"/>
              <a:t>XVI</a:t>
            </a:r>
            <a:r>
              <a:rPr lang="sr-Cyrl-CS" smtClean="0"/>
              <a:t> века, када су значајна сазнања о функционисању физичког света почела да се примењују и на „машину људског тела којом управљају физички закони“. Темељи биомедицинског модела су у схватању људског тела као модела машине, а здравље представља резултат доброг рада те машине.</a:t>
            </a:r>
            <a:endParaRPr lang="sr-Cyrl-CS" b="1" i="1" smtClean="0"/>
          </a:p>
          <a:p>
            <a:pPr eaLnBrk="1" hangingPunct="1">
              <a:lnSpc>
                <a:spcPct val="90000"/>
              </a:lnSpc>
            </a:pPr>
            <a:r>
              <a:rPr lang="sr-Cyrl-CS" b="1" i="1" smtClean="0"/>
              <a:t>Епидемиолошки модел</a:t>
            </a:r>
            <a:r>
              <a:rPr lang="sr-Cyrl-CS" smtClean="0"/>
              <a:t> (познат и као „Гордоном еколошки тријас“) подразумева интеракцију између агенса (узрочника болести), домаћина (човека) и средине (физичке, хемијске и биолошке). Основе овог модела су у открићима везаним з имунитет, из којих су касније следила истраживања превенције заразних болести имунизацијом.</a:t>
            </a:r>
            <a:endParaRPr lang="sr-Cyrl-CS" b="1" i="1" smtClean="0"/>
          </a:p>
          <a:p>
            <a:pPr eaLnBrk="1" hangingPunct="1">
              <a:lnSpc>
                <a:spcPct val="90000"/>
              </a:lnSpc>
            </a:pPr>
            <a:r>
              <a:rPr lang="sr-Cyrl-CS" b="1" i="1" smtClean="0"/>
              <a:t>Рани социомедицински модел</a:t>
            </a:r>
            <a:r>
              <a:rPr lang="sr-Cyrl-CS" smtClean="0"/>
              <a:t> је ослоњен на корене античке медицине и објашњава да дистрибуција болести у једној популацији зависи највећим делом од социјалноекономских и културалних услова једне земље.</a:t>
            </a:r>
            <a:endParaRPr lang="sr-Cyrl-CS" b="1" i="1" smtClean="0"/>
          </a:p>
          <a:p>
            <a:pPr eaLnBrk="1" hangingPunct="1">
              <a:lnSpc>
                <a:spcPct val="90000"/>
              </a:lnSpc>
            </a:pPr>
            <a:r>
              <a:rPr lang="sr-Cyrl-CS" b="1" i="1" smtClean="0"/>
              <a:t>Супербиолошки модел</a:t>
            </a:r>
            <a:r>
              <a:rPr lang="sr-Cyrl-CS" smtClean="0"/>
              <a:t> (или модел адаптације по Селију) објашњава да болест настаје као резултат немогућности организма да се адаптира изазовима било из унутрашње или спољне средине.</a:t>
            </a: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1BB52-41AA-4027-808F-3DCEA3BC737D}" type="slidenum">
              <a:rPr lang="en-US" smtClean="0">
                <a:solidFill>
                  <a:srgbClr val="000000"/>
                </a:solidFill>
                <a:latin typeface="Arial" pitchFamily="34" charset="0"/>
              </a:rPr>
              <a:pPr/>
              <a:t>28</a:t>
            </a:fld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36A47AB-2FE2-4D69-BEC8-BB639F94E57C}" type="datetimeFigureOut">
              <a:rPr lang="en-US" smtClean="0"/>
              <a:pPr/>
              <a:t>09-Sep-23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BD08417-1811-4073-8EED-F4BA190F8B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481064"/>
            <a:ext cx="8305800" cy="22440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УВОД У ИЗУЧАВАЊЕ СОЦИЈАЛНЕ МЕДИЦИНЕ.САВРЕМЕНИ КОНЦЕПТ ЗДРАВЉА. ЈАВНО ЗДРАВЉЕ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92697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Alfred Grotjan 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(1869.-1931.)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628800"/>
            <a:ext cx="671517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Најзначајније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име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медицине у Европи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‘’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Унапређење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исто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толико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друштвени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колико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медицински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задатак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’’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биолошка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први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дефинише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последица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утицаја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фактора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него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утичу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економске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услове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sr-Latn-C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истиче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њену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мултидисциплинарност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сматра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методе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статистике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антропологије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демографије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економике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слично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објаснила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појаве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проучава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Latn-R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Истицање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здравственог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васпитања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научне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дисциплине</a:t>
            </a:r>
          </a:p>
          <a:p>
            <a:pPr algn="just">
              <a:buFont typeface="Arial" pitchFamily="34" charset="0"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hr-H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http://upload.wikimedia.org/wikipedia/commons/b/b8/Bundesarchiv_Bild_183-1991-0904-505,_Prof._Dr._Alfred_Grotjah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9704" y="2492896"/>
            <a:ext cx="1828800" cy="2809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173" y="1214422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da-DK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a-DK" sz="2400" b="1" dirty="0" smtClean="0">
                <a:latin typeface="Times New Roman" pitchFamily="18" charset="0"/>
                <a:cs typeface="Times New Roman" pitchFamily="18" charset="0"/>
              </a:rPr>
              <a:t>Jules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Rene </a:t>
            </a:r>
            <a:r>
              <a:rPr lang="sr-Latn-CS" sz="2400" b="1" dirty="0" smtClean="0">
                <a:latin typeface="Times New Roman" pitchFamily="18" charset="0"/>
                <a:cs typeface="Times New Roman" pitchFamily="18" charset="0"/>
              </a:rPr>
              <a:t>Gu</a:t>
            </a:r>
            <a:r>
              <a:rPr lang="da-DK" sz="2400" b="1" dirty="0" smtClean="0">
                <a:latin typeface="Times New Roman" pitchFamily="18" charset="0"/>
                <a:cs typeface="Times New Roman" pitchFamily="18" charset="0"/>
              </a:rPr>
              <a:t>erin </a:t>
            </a:r>
            <a:r>
              <a:rPr lang="da-DK" sz="2000" b="1" dirty="0" smtClean="0">
                <a:latin typeface="Times New Roman" pitchFamily="18" charset="0"/>
                <a:cs typeface="Times New Roman" pitchFamily="18" charset="0"/>
              </a:rPr>
              <a:t>(18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– 1866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628800"/>
            <a:ext cx="65008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sr-Latn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Latn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1948. год. увео је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термин социјална медицина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часопису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Медицинске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новине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 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означио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овим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термином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посебну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рубрику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којој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разматрана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питања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повезаности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становника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економским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факторима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питања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очувања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унапређења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лјуди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класификује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четири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подгрупе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патологија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психологија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хигијена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5884" y="447055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dumca_4619_t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3960" y="2139672"/>
            <a:ext cx="2002536" cy="301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340768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Владан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Ђоревић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(1844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 – 1930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916832"/>
            <a:ext cx="5040560" cy="441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/>
              <a:t>један</a:t>
            </a:r>
            <a:r>
              <a:rPr lang="en-US" sz="2400" dirty="0" smtClean="0"/>
              <a:t> </a:t>
            </a:r>
            <a:r>
              <a:rPr lang="en-US" sz="2400" dirty="0" err="1" smtClean="0"/>
              <a:t>од</a:t>
            </a:r>
            <a:r>
              <a:rPr lang="en-US" sz="2400" dirty="0" smtClean="0"/>
              <a:t> </a:t>
            </a:r>
            <a:r>
              <a:rPr lang="en-US" sz="2400" dirty="0" err="1" smtClean="0"/>
              <a:t>првих</a:t>
            </a:r>
            <a:r>
              <a:rPr lang="en-US" sz="2400" dirty="0" smtClean="0"/>
              <a:t> </a:t>
            </a:r>
            <a:r>
              <a:rPr lang="en-US" sz="2400" dirty="0" err="1" smtClean="0"/>
              <a:t>социјалних</a:t>
            </a:r>
            <a:r>
              <a:rPr lang="en-US" sz="2400" dirty="0" smtClean="0"/>
              <a:t> </a:t>
            </a:r>
            <a:r>
              <a:rPr lang="en-US" sz="2400" dirty="0" err="1" smtClean="0"/>
              <a:t>медицинара</a:t>
            </a:r>
            <a:r>
              <a:rPr lang="sr-Cyrl-RS" sz="2400" dirty="0" smtClean="0"/>
              <a:t> код нас </a:t>
            </a:r>
          </a:p>
          <a:p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C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један од оснивача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Српског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Лекарског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Друштва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(1872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један од Оснивач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Црвеног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Крста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Србије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(1876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endParaRPr lang="sr-Latn-C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најзначајнијих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реформатора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историји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српског</a:t>
            </a:r>
            <a:r>
              <a:rPr lang="sr-Latn-C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здравства</a:t>
            </a:r>
            <a:endParaRPr lang="sr-Latn-C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sr-Latn-C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sr-Latn-C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428604"/>
            <a:ext cx="550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Rezultat slika za Др Владан Ђоревић (1844. – 1930.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060848"/>
            <a:ext cx="3168352" cy="321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340768"/>
            <a:ext cx="752778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Творац здравственог законодавства у Србији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самосталном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фонду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чување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донет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1879.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уређењу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санитетске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струке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чувања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1881.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закона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садрже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прогресивне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идеје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везане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реформу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здравства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уређење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службе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здравствено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васпитање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француски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мачки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зик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позитивн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акциј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њ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забел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жен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девет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земаљ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Европе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Rezultat slika za здравственог законодавства у Србији 19. ве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573016"/>
            <a:ext cx="46805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54986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Milan Jovanovic – Batut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(1847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 – 1940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4365104"/>
            <a:ext cx="787585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Једно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највећих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имена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нашој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 оставио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печат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реформатора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здравственог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васпитача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јавноздравствено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опредељеног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i="1" dirty="0" smtClean="0">
                <a:latin typeface="Times New Roman" pitchFamily="18" charset="0"/>
                <a:cs typeface="Times New Roman" pitchFamily="18" charset="0"/>
              </a:rPr>
              <a:t>лекара</a:t>
            </a:r>
            <a:r>
              <a:rPr lang="pl-PL" sz="22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pl-PL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милан јовановиц бату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247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542" y="836712"/>
            <a:ext cx="76598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Ширење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културе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Председник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Српског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лекарског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друштва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Оснивач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декан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професор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медицинског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факултета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Београду</a:t>
            </a:r>
            <a:endParaRPr lang="pl-PL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Оснивач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председник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друштва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чување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народног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endParaRPr lang="pl-PL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pl-PL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Оснивач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уредник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часописа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Народно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Rezultat slika za милан јовановиц бату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548680"/>
            <a:ext cx="316835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20689"/>
            <a:ext cx="630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Андрија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Штампар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1888. - 1958.)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96" y="1412776"/>
            <a:ext cx="648072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најзначајнијих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медицинских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умова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Европи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Радио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сузбијању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заразних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1919.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1930.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начелник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хигијенско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епидемиолошке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службе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Београду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Иницијатор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основач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домова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народног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здравија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Први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професор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загребачком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факултету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Аутор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првог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уџбеника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1923.</a:t>
            </a:r>
            <a:r>
              <a:rPr lang="sr-Cyrl-RS" sz="2000" dirty="0" smtClean="0"/>
              <a:t> један од оснивача Института за социјалну медицину</a:t>
            </a:r>
            <a:r>
              <a:rPr lang="en-US" sz="2000" dirty="0" smtClean="0"/>
              <a:t> 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андрија штампа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772816"/>
            <a:ext cx="2736304" cy="328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092" y="908720"/>
            <a:ext cx="52750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sr-Latn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оснивача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Светске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организације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Председавао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првом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Генералном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скупштином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СЗО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одржана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24.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јуна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1948.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Женеви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њега се везује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формулисање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дефиниције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1948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.год. 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Добитник 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највишег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признања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организације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Леон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Бернард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награде</a:t>
            </a: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Rezultat slika za found of world health organisation  194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124744"/>
            <a:ext cx="421196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sr-Cyrl-RS" sz="2200" smtClean="0">
                <a:latin typeface="+mn-lt"/>
              </a:rPr>
              <a:t>Непосредно </a:t>
            </a:r>
            <a:r>
              <a:rPr lang="sr-Cyrl-RS" sz="2200">
                <a:latin typeface="+mn-lt"/>
              </a:rPr>
              <a:t>по завршетку Првог светског рата, оснивањем посебног државног органа, </a:t>
            </a:r>
            <a:r>
              <a:rPr lang="sr-Cyrl-RS" sz="2200" b="1">
                <a:latin typeface="+mn-lt"/>
              </a:rPr>
              <a:t>Министарства народног здравља (1919</a:t>
            </a:r>
            <a:r>
              <a:rPr lang="sr-Cyrl-RS" sz="2200">
                <a:latin typeface="+mn-lt"/>
              </a:rPr>
              <a:t>) и њеног стручног саветодавног органа – </a:t>
            </a:r>
            <a:r>
              <a:rPr lang="sr-Cyrl-RS" sz="2200" b="1">
                <a:latin typeface="+mn-lt"/>
              </a:rPr>
              <a:t>Сталне епидемијске комисије </a:t>
            </a:r>
            <a:r>
              <a:rPr lang="sr-Cyrl-RS" sz="2200">
                <a:latin typeface="+mn-lt"/>
              </a:rPr>
              <a:t>којом је председавао др Милан Јовановић Батут (1847–1940), започињу припреме за формирање првих превентивних установа. </a:t>
            </a:r>
            <a:endParaRPr lang="sr-Cyrl-RS" sz="2200" smtClean="0">
              <a:latin typeface="+mn-lt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sr-Cyrl-RS" sz="2200" smtClean="0">
              <a:latin typeface="+mn-lt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sr-Cyrl-RS" sz="2200" smtClean="0">
                <a:latin typeface="+mn-lt"/>
              </a:rPr>
              <a:t>Од </a:t>
            </a:r>
            <a:r>
              <a:rPr lang="sr-Cyrl-RS" sz="2200">
                <a:latin typeface="+mn-lt"/>
              </a:rPr>
              <a:t>пресудног значаја за развој целокупне превентивне делатности у тадашњој држави имало је формирање Централног хигијенског завода у Београду (ЦХЗ).</a:t>
            </a:r>
            <a:endParaRPr lang="en-US" sz="220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Развој института за јавно здравље Србије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8382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sr-Cyrl-RS" sz="3600" b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/>
            </a:r>
            <a:br>
              <a:rPr lang="sr-Cyrl-RS" sz="3600" b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sr-Cyrl-RS" sz="3600" b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/>
            </a:r>
            <a:br>
              <a:rPr lang="sr-Cyrl-RS" sz="3600" b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en-US">
                <a:effectLst/>
              </a:rPr>
              <a:t/>
            </a:r>
            <a:br>
              <a:rPr lang="en-US">
                <a:effectLst/>
              </a:rPr>
            </a:b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Font typeface="Arial" pitchFamily="34" charset="0"/>
              <a:buNone/>
              <a:defRPr/>
            </a:pPr>
            <a:endParaRPr lang="sr-Cyrl-RS" dirty="0" smtClean="0"/>
          </a:p>
          <a:p>
            <a:pPr>
              <a:buFont typeface="Arial" pitchFamily="34" charset="0"/>
              <a:buChar char="•"/>
              <a:defRPr/>
            </a:pPr>
            <a:endParaRPr lang="sr-Cyrl-RS" dirty="0"/>
          </a:p>
          <a:p>
            <a:pPr>
              <a:buFont typeface="Arial" pitchFamily="34" charset="0"/>
              <a:buChar char="•"/>
              <a:defRPr/>
            </a:pPr>
            <a:endParaRPr lang="sr-Cyrl-RS" dirty="0" smtClean="0"/>
          </a:p>
          <a:p>
            <a:pPr>
              <a:buFont typeface="Arial" pitchFamily="34" charset="0"/>
              <a:buChar char="•"/>
              <a:defRPr/>
            </a:pPr>
            <a:endParaRPr lang="sr-Cyrl-RS" dirty="0"/>
          </a:p>
          <a:p>
            <a:pPr>
              <a:buFont typeface="Arial" pitchFamily="34" charset="0"/>
              <a:buChar char="•"/>
              <a:defRPr/>
            </a:pPr>
            <a:endParaRPr lang="sr-Cyrl-RS" dirty="0" smtClean="0"/>
          </a:p>
          <a:p>
            <a:pPr>
              <a:buFont typeface="Arial" pitchFamily="34" charset="0"/>
              <a:buChar char="•"/>
              <a:defRPr/>
            </a:pPr>
            <a:endParaRPr lang="sr-Cyrl-RS" dirty="0" smtClean="0"/>
          </a:p>
          <a:p>
            <a:pPr>
              <a:buFont typeface="Arial" pitchFamily="34" charset="0"/>
              <a:buChar char="•"/>
              <a:defRPr/>
            </a:pPr>
            <a:endParaRPr lang="sr-Cyrl-RS" dirty="0"/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 smtClean="0">
                <a:latin typeface="+mn-lt"/>
              </a:rPr>
              <a:t>Централни хигијенски завод </a:t>
            </a:r>
            <a:r>
              <a:rPr lang="ru-RU" sz="2400" dirty="0" smtClean="0">
                <a:latin typeface="+mn-lt"/>
              </a:rPr>
              <a:t>- </a:t>
            </a:r>
            <a:r>
              <a:rPr lang="sr-Cyrl-RS" sz="2400" dirty="0" smtClean="0">
                <a:latin typeface="+mn-lt"/>
              </a:rPr>
              <a:t> централна превентивна медицинска установа-</a:t>
            </a:r>
            <a:r>
              <a:rPr lang="ru-RU" sz="2400" dirty="0" smtClean="0">
                <a:latin typeface="+mn-lt"/>
              </a:rPr>
              <a:t>повезује и координира разгранату мреже бактериолошких станица и епидемиолошких завода</a:t>
            </a:r>
            <a:endParaRPr lang="sr-Cyrl-RS" sz="2400" dirty="0">
              <a:latin typeface="+mn-lt"/>
            </a:endParaRPr>
          </a:p>
        </p:txBody>
      </p:sp>
      <p:pic>
        <p:nvPicPr>
          <p:cNvPr id="5939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923925"/>
            <a:ext cx="67818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2071678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Развој социјалне медицне</a:t>
            </a:r>
          </a:p>
          <a:p>
            <a:pPr algn="just"/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Предмет проучавања социјалне медицине</a:t>
            </a:r>
          </a:p>
          <a:p>
            <a:pPr algn="just">
              <a:buFont typeface="Arial" pitchFamily="34" charset="0"/>
              <a:buChar char="•"/>
            </a:pP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Концепт здравља</a:t>
            </a:r>
          </a:p>
          <a:p>
            <a:pPr algn="just">
              <a:buFont typeface="Arial" pitchFamily="34" charset="0"/>
              <a:buChar char="•"/>
            </a:pP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Детерминанте здравља</a:t>
            </a:r>
          </a:p>
          <a:p>
            <a:pPr algn="just">
              <a:buFont typeface="Arial" pitchFamily="34" charset="0"/>
              <a:buChar char="•"/>
            </a:pP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вно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357166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421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9037"/>
            <a:ext cx="8229600" cy="5440363"/>
          </a:xfrm>
        </p:spPr>
        <p:txBody>
          <a:bodyPr/>
          <a:lstStyle/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+mn-lt"/>
              </a:rPr>
              <a:t>1922. године основана је Стална </a:t>
            </a:r>
            <a:r>
              <a:rPr lang="sr-Cyrl-RS" sz="2200" dirty="0">
                <a:latin typeface="+mn-lt"/>
              </a:rPr>
              <a:t>бактериолошка станица у Београду </a:t>
            </a:r>
            <a:endParaRPr lang="sr-Cyrl-RS" sz="2200" dirty="0" smtClean="0">
              <a:latin typeface="+mn-lt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+mn-lt"/>
              </a:rPr>
              <a:t>1922. године основана је  Лабораторија за тропске болести (Паразитолошко одељење)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n-lt"/>
              </a:rPr>
              <a:t>1923. године основан је Институт за социјалну медицину, као самостална установа. 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n-lt"/>
              </a:rPr>
              <a:t>1924. године основан је Централни хигијенски завод 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sr-Cyrl-RS" sz="2200" dirty="0">
                <a:latin typeface="+mn-lt"/>
              </a:rPr>
              <a:t>1945. године, по завршетку Другог светског рата у згради Централног хигијенског завода формирани су: Савезни епидемиолошки институт, Савезни хигијенски институт и Бактериолошко-епидемиолошки завод Србије.</a:t>
            </a:r>
            <a:endParaRPr lang="en-US" sz="2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/>
              <a:t> </a:t>
            </a:r>
            <a:endParaRPr lang="en-US" sz="2200" dirty="0"/>
          </a:p>
          <a:p>
            <a:pPr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504056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1951. године основан је Хигијенски институт Народне Републике Србије.</a:t>
            </a:r>
            <a:endParaRPr lang="en-US" sz="2000" dirty="0" smtClean="0">
              <a:latin typeface="+mn-lt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sr-Cyrl-RS" sz="2000" dirty="0" smtClean="0">
                <a:latin typeface="+mn-lt"/>
              </a:rPr>
              <a:t> 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1961. године Хигијенски институт НР Србије постао је Завод за здравствену заштиту Социјалистичке Републике Србије и поверена му је и функција Републичког здравственог центра.</a:t>
            </a:r>
            <a:endParaRPr lang="en-US" sz="2000" dirty="0" smtClean="0">
              <a:latin typeface="+mn-lt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sr-Cyrl-RS" sz="2000" dirty="0" smtClean="0">
                <a:latin typeface="+mn-lt"/>
              </a:rPr>
              <a:t> 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1979. године Завод за здравствену заштиту СР Србије постао је Завод за заштиту здравља Србије „Др Милан Јовановић Батут".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 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1997. године постао је Институт за заштиту здравља Србије „Др Милан Јовановић Батут".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 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+mn-lt"/>
              </a:rPr>
              <a:t>2006. године постао је Институт за јавно здравље Србије „Др Милан Јовановић Батут"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sz="2200" dirty="0">
              <a:latin typeface="+mn-lt"/>
            </a:endParaRPr>
          </a:p>
        </p:txBody>
      </p:sp>
      <p:pic>
        <p:nvPicPr>
          <p:cNvPr id="4" name="Picture 3" descr="Srodna sli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756084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428604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Дефиниције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268760"/>
            <a:ext cx="757242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епидемиологије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истраживање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заштиту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појединаца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целокупног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становништва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Susser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M.)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проучава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утицај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колективног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понашања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организованог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друштва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појединце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припадају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различитим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често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депривираним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групама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(McGraw Hill)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академска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дисциплина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проучава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факторе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здрављу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начин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функционисања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здравствених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институција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”.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(Roemer M)</a:t>
            </a:r>
          </a:p>
          <a:p>
            <a:pPr>
              <a:buFont typeface="Arial" pitchFamily="34" charset="0"/>
              <a:buChar char="•"/>
              <a:defRPr/>
            </a:pPr>
            <a:endParaRPr lang="sr-Latn-C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charset="0"/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428604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Дефиниције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268760"/>
            <a:ext cx="757242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бави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испитивањем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међусобног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утицаја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односа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патолошких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народу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проналажењем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мера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карактера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унапређење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народног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Штампар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значи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организовану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бригу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заједнице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државе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друштва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целине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добробит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читавог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народа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Герић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Р.)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проучава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здравствено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народа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разне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утицаје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мјега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систем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организацију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заштите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могућност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итицај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савремених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тековина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науке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систему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заштите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”.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Савић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С,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Јаковљевић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Ђ.)</a:t>
            </a:r>
            <a:endParaRPr lang="sr-Cyrl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sr-Cyrl-R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заштити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здрав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ља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људи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заједници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организацији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заштите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Мићовићовић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Цуцић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Јањић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Arial" pitchFamily="34" charset="0"/>
              <a:buChar char="•"/>
              <a:defRPr/>
            </a:pPr>
            <a:endParaRPr lang="sr-Latn-C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charset="0"/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878" y="447055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проучавања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1214" y="1484785"/>
            <a:ext cx="687913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hr-HR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њега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утичу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  <a:defRPr/>
            </a:pP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Мерење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Организација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заштите</a:t>
            </a: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Економика у здравству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Технологије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Менаџмент у здравству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Квалитет у здравству</a:t>
            </a:r>
            <a:endParaRPr lang="hr-HR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878" y="447055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проучавања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1214" y="1268760"/>
            <a:ext cx="695114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hr-HR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Планирање у здравству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Понашање и здравље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Васпитање за здравље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Технологије за задрвље</a:t>
            </a:r>
          </a:p>
          <a:p>
            <a:pPr>
              <a:buFont typeface="Arial" pitchFamily="34" charset="0"/>
              <a:buChar char="•"/>
              <a:defRPr/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Образовање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кадар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здравље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Здравствено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информациони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систем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Истраживања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здравству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sr-Cyrl-RS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</a:p>
          <a:p>
            <a:pPr lvl="0">
              <a:defRPr/>
            </a:pPr>
            <a:r>
              <a:rPr lang="sr-Cyrl-RS" sz="2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Цуцић  и сардници</a:t>
            </a:r>
          </a:p>
          <a:p>
            <a:pPr lvl="0"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r-HR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Rezultat slika za социјална медицина цуцић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124744"/>
            <a:ext cx="45365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683404"/>
            <a:ext cx="5786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3200" dirty="0" smtClean="0">
                <a:latin typeface="Times New Roman" pitchFamily="18" charset="0"/>
                <a:cs typeface="Times New Roman" pitchFamily="18" charset="0"/>
              </a:rPr>
              <a:t>Различита схватања о концепту медицинске науке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285992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3392" y="2276872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/>
              <a:t>1.  да промовише здравље, да превенира болест и да обезебди здравствену заштиту становништву;</a:t>
            </a:r>
            <a:endParaRPr lang="en-US" sz="2400" dirty="0" smtClean="0"/>
          </a:p>
          <a:p>
            <a:r>
              <a:rPr lang="sr-Cyrl-CS" sz="2400" dirty="0" smtClean="0"/>
              <a:t>2.  лечење нарушеног здравља (болести) представља основни задатак медицине</a:t>
            </a:r>
            <a:endParaRPr lang="hr-HR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hr-H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85800"/>
            <a:ext cx="6400800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sr-Cyrl-RS" sz="280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Модели здравља и болести</a:t>
            </a:r>
            <a:endParaRPr lang="en-US" sz="280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5181600" cy="4267200"/>
          </a:xfrm>
          <a:noFill/>
        </p:spPr>
        <p:txBody>
          <a:bodyPr>
            <a:normAutofit/>
          </a:bodyPr>
          <a:lstStyle/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Биомедицински модел </a:t>
            </a: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Превентивни и еколошки модел – “Гордонов еколошки тријас”</a:t>
            </a: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Супербиолошки модел или модел адаптације- “Селијев модел”</a:t>
            </a: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Социомедицински модел </a:t>
            </a: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chemeClr val="folHlink"/>
              </a:buClr>
              <a:buFont typeface="Wingdings 2" pitchFamily="18" charset="2"/>
              <a:buChar char="¨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Биопсихосоцијални модел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Rezultat slika za здрављ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600" y="1916832"/>
            <a:ext cx="36004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816280" cy="5328592"/>
          </a:xfrm>
        </p:spPr>
        <p:txBody>
          <a:bodyPr rtlCol="0">
            <a:normAutofit fontScale="85000" lnSpcReduction="10000"/>
          </a:bodyPr>
          <a:lstStyle/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dirty="0" smtClean="0"/>
              <a:t> </a:t>
            </a:r>
            <a:r>
              <a:rPr lang="sr-Cyrl-RS" sz="2600" dirty="0" smtClean="0"/>
              <a:t>Људско </a:t>
            </a:r>
            <a:r>
              <a:rPr lang="sr-Cyrl-RS" sz="2600" dirty="0"/>
              <a:t>тело схваћено као модел машине ,а здравље представља резултат доброг рада те </a:t>
            </a:r>
            <a:r>
              <a:rPr lang="sr-Cyrl-RS" sz="2600" dirty="0" smtClean="0"/>
              <a:t>машине  (</a:t>
            </a:r>
            <a:r>
              <a:rPr lang="en-US" sz="2400" dirty="0" err="1" smtClean="0"/>
              <a:t>Renea</a:t>
            </a:r>
            <a:r>
              <a:rPr lang="en-US" sz="2400" dirty="0" smtClean="0"/>
              <a:t> </a:t>
            </a:r>
            <a:r>
              <a:rPr lang="en-US" sz="2400" dirty="0" err="1" smtClean="0"/>
              <a:t>Dekart</a:t>
            </a:r>
            <a:r>
              <a:rPr lang="en-US" sz="2400" dirty="0" smtClean="0"/>
              <a:t> </a:t>
            </a:r>
            <a:r>
              <a:rPr lang="sr-Cyrl-RS" sz="2400" dirty="0" smtClean="0"/>
              <a:t>и </a:t>
            </a:r>
            <a:r>
              <a:rPr lang="en-US" sz="2400" dirty="0" err="1" smtClean="0"/>
              <a:t>Vilijam</a:t>
            </a:r>
            <a:r>
              <a:rPr lang="en-US" sz="2400" dirty="0" smtClean="0"/>
              <a:t> </a:t>
            </a:r>
            <a:r>
              <a:rPr lang="en-US" sz="2400" dirty="0" err="1" smtClean="0"/>
              <a:t>Harvej</a:t>
            </a:r>
            <a:r>
              <a:rPr lang="sr-Cyrl-RS" sz="2600" dirty="0" smtClean="0"/>
              <a:t>.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600" dirty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600" dirty="0" smtClean="0"/>
              <a:t> </a:t>
            </a:r>
            <a:r>
              <a:rPr lang="en-US" sz="2600" dirty="0" smtClean="0"/>
              <a:t>X</a:t>
            </a:r>
            <a:r>
              <a:rPr lang="sr-Latn-RS" sz="2600" dirty="0" smtClean="0"/>
              <a:t>V</a:t>
            </a:r>
            <a:r>
              <a:rPr lang="sr-Latn-RS" sz="2600" dirty="0"/>
              <a:t>I</a:t>
            </a:r>
            <a:r>
              <a:rPr lang="sr-Cyrl-RS" sz="2600" dirty="0" smtClean="0"/>
              <a:t> века </a:t>
            </a:r>
            <a:r>
              <a:rPr lang="sr-Cyrl-RS" sz="2600" dirty="0"/>
              <a:t>да би свој замах доживео у </a:t>
            </a:r>
            <a:r>
              <a:rPr lang="en-US" sz="2600" dirty="0" smtClean="0"/>
              <a:t>X</a:t>
            </a:r>
            <a:r>
              <a:rPr lang="sr-Latn-RS" sz="2600" dirty="0" smtClean="0"/>
              <a:t>I</a:t>
            </a:r>
            <a:r>
              <a:rPr lang="en-US" sz="2600" dirty="0" smtClean="0"/>
              <a:t>X </a:t>
            </a:r>
            <a:r>
              <a:rPr lang="sr-Cyrl-RS" sz="2600" dirty="0"/>
              <a:t>И </a:t>
            </a:r>
            <a:r>
              <a:rPr lang="en-US" sz="2600" dirty="0"/>
              <a:t>XX </a:t>
            </a:r>
            <a:r>
              <a:rPr lang="sr-Cyrl-RS" sz="2600" dirty="0"/>
              <a:t>веку са развојем експерименталне </a:t>
            </a:r>
            <a:r>
              <a:rPr lang="sr-Cyrl-RS" sz="2600" dirty="0" smtClean="0"/>
              <a:t>медицине, </a:t>
            </a:r>
            <a:r>
              <a:rPr lang="sr-Cyrl-RS" sz="2600" dirty="0"/>
              <a:t>анатомије, патологије </a:t>
            </a:r>
            <a:r>
              <a:rPr lang="sr-Cyrl-RS" sz="2600" dirty="0" smtClean="0"/>
              <a:t>и </a:t>
            </a:r>
            <a:r>
              <a:rPr lang="sr-Cyrl-RS" sz="2600" dirty="0"/>
              <a:t>микробиологије. </a:t>
            </a:r>
            <a:endParaRPr lang="sr-Cyrl-RS" sz="26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6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600" dirty="0" smtClean="0"/>
              <a:t>За </a:t>
            </a:r>
            <a:r>
              <a:rPr lang="sr-Cyrl-RS" sz="2600" dirty="0"/>
              <a:t>настанак болести потребан проузроковач. </a:t>
            </a:r>
            <a:endParaRPr lang="sr-Cyrl-RS" sz="26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6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600" dirty="0" smtClean="0"/>
              <a:t>Суштина</a:t>
            </a:r>
            <a:r>
              <a:rPr lang="en-US" sz="2600" dirty="0" smtClean="0"/>
              <a:t>:</a:t>
            </a:r>
            <a:r>
              <a:rPr lang="sr-Cyrl-RS" sz="2600" dirty="0" smtClean="0"/>
              <a:t> </a:t>
            </a:r>
            <a:r>
              <a:rPr lang="sr-Cyrl-RS" sz="2600" dirty="0"/>
              <a:t>механицистичко схватање човека </a:t>
            </a:r>
            <a:r>
              <a:rPr lang="sr-Cyrl-RS" sz="2600" dirty="0" smtClean="0"/>
              <a:t>и </a:t>
            </a:r>
            <a:r>
              <a:rPr lang="sr-Cyrl-RS" sz="2600" dirty="0"/>
              <a:t>занемаривање околине </a:t>
            </a:r>
            <a:r>
              <a:rPr lang="sr-Cyrl-RS" sz="2600" dirty="0" smtClean="0"/>
              <a:t>и </a:t>
            </a:r>
            <a:r>
              <a:rPr lang="sr-Cyrl-RS" sz="2600" dirty="0"/>
              <a:t>других фактора у настанку болести </a:t>
            </a:r>
            <a:r>
              <a:rPr lang="sr-Cyrl-RS" sz="2600" dirty="0" smtClean="0"/>
              <a:t>и </a:t>
            </a:r>
            <a:r>
              <a:rPr lang="sr-Cyrl-RS" sz="2600" dirty="0"/>
              <a:t>одржавању здравља</a:t>
            </a:r>
            <a:r>
              <a:rPr lang="sr-Cyrl-RS" sz="2600" dirty="0" smtClean="0"/>
              <a:t>.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600" dirty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600" dirty="0" smtClean="0">
                <a:solidFill>
                  <a:srgbClr val="C00000"/>
                </a:solidFill>
              </a:rPr>
              <a:t>,,</a:t>
            </a:r>
            <a:r>
              <a:rPr lang="sr-Cyrl-RS" sz="2600" dirty="0">
                <a:solidFill>
                  <a:srgbClr val="C00000"/>
                </a:solidFill>
              </a:rPr>
              <a:t>Здравље је перфектан рад машинерије људског тела ,а болест је квар те машине коју доктор има задатак да поправи”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6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600" dirty="0" smtClean="0"/>
              <a:t> </a:t>
            </a:r>
            <a:r>
              <a:rPr lang="sr-Cyrl-RS" sz="2600" dirty="0"/>
              <a:t>допринео развоју дијагностике,терапије,хирушких грана.</a:t>
            </a:r>
            <a:endParaRPr lang="en-US" sz="2600" dirty="0" smtClean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9600" y="-243408"/>
            <a:ext cx="7924800" cy="1066799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sr-Cyrl-RS" sz="3800" dirty="0" smtClean="0"/>
              <a:t>Биомедицински модел здравља</a:t>
            </a:r>
            <a:endParaRPr lang="en-US" sz="3800" dirty="0"/>
          </a:p>
        </p:txBody>
      </p:sp>
      <p:pic>
        <p:nvPicPr>
          <p:cNvPr id="5" name="Picture 4" descr="Srodna sli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996952"/>
            <a:ext cx="2592288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ubtitle 1"/>
          <p:cNvSpPr>
            <a:spLocks noGrp="1"/>
          </p:cNvSpPr>
          <p:nvPr>
            <p:ph type="subTitle" idx="1"/>
          </p:nvPr>
        </p:nvSpPr>
        <p:spPr>
          <a:xfrm>
            <a:off x="228600" y="1772816"/>
            <a:ext cx="8663880" cy="4780384"/>
          </a:xfrm>
        </p:spPr>
        <p:txBody>
          <a:bodyPr/>
          <a:lstStyle/>
          <a:p>
            <a:pPr algn="just" eaLnBrk="1" hangingPunct="1"/>
            <a:r>
              <a:rPr lang="en-US" sz="2000" dirty="0" smtClean="0"/>
              <a:t>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Овај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модел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развио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доба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Луј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Пастер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открио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микроорганизме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Тада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почиње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проучавање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етиологије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превенира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имунизацијом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вакцинацијом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Епидемиолошки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модел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подразумевао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,,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епидемиолошки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тријас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модел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троугла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4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нтеракцију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између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агенса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изазивача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,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домаћина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средине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физичке,хемијске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биолошке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      </a:t>
            </a:r>
          </a:p>
          <a:p>
            <a:pPr eaLnBrk="1" hangingPunct="1"/>
            <a:r>
              <a:rPr lang="en-US" sz="2000" dirty="0" smtClean="0"/>
              <a:t>        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8001000" cy="1295399"/>
          </a:xfrm>
        </p:spPr>
        <p:txBody>
          <a:bodyPr>
            <a:normAutofit fontScale="90000"/>
          </a:bodyPr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sr-Cyrl-RS" sz="4000" dirty="0" smtClean="0"/>
              <a:t>Епидемиолошки модел</a:t>
            </a:r>
            <a:r>
              <a:rPr lang="en-US" sz="4000" dirty="0" smtClean="0"/>
              <a:t>, </a:t>
            </a:r>
            <a:r>
              <a:rPr lang="sr-Cyrl-RS" sz="4000" dirty="0" smtClean="0"/>
              <a:t>револуција у медицини...</a:t>
            </a:r>
            <a:endParaRPr lang="en-US" sz="4000" dirty="0"/>
          </a:p>
        </p:txBody>
      </p:sp>
      <p:pic>
        <p:nvPicPr>
          <p:cNvPr id="7" name="Picture 6" descr="Srodna sli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797152"/>
            <a:ext cx="54726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2071678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припада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наукама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i="1" dirty="0" smtClean="0">
                <a:latin typeface="Times New Roman" pitchFamily="18" charset="0"/>
                <a:cs typeface="Times New Roman" pitchFamily="18" charset="0"/>
              </a:rPr>
              <a:t>јавног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i="1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свих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припадају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овој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усмерен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промоција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</a:p>
          <a:p>
            <a:pPr algn="just">
              <a:buFont typeface="Arial" pitchFamily="34" charset="0"/>
              <a:buChar char="•"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очување и унапређење здравља.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357166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социјална медицин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365104"/>
            <a:ext cx="4232895" cy="206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421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1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8519864" cy="4951412"/>
          </a:xfrm>
        </p:spPr>
        <p:txBody>
          <a:bodyPr/>
          <a:lstStyle/>
          <a:p>
            <a:pPr algn="just" eaLnBrk="1" hangingPunct="1"/>
            <a:r>
              <a:rPr lang="en-US" sz="2000" b="1" dirty="0" smtClean="0"/>
              <a:t>    </a:t>
            </a:r>
          </a:p>
          <a:p>
            <a:pPr algn="just" eaLnBrk="1" hangingPunct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одел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,,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дијаманта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детерминисан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а 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дејством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независних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међусобно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повезаних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варијабли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генетски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начин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понашања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социо-еконимски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спољне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средине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приступачност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здравствене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службе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dirty="0" smtClean="0"/>
              <a:t>            </a:t>
            </a:r>
          </a:p>
        </p:txBody>
      </p:sp>
      <p:pic>
        <p:nvPicPr>
          <p:cNvPr id="3" name="Picture 2" descr="C:\Users\Gaga\Desktop\Untitle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12976"/>
            <a:ext cx="71287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85800" y="1268760"/>
            <a:ext cx="8077200" cy="5589240"/>
          </a:xfrm>
        </p:spPr>
        <p:txBody>
          <a:bodyPr rtlCol="0">
            <a:noAutofit/>
          </a:bodyPr>
          <a:lstStyle/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Основу модела дао је Ханс Сели 1946 године која се односи на настанак болести због немогућности организма да се адаптира на услове спољашње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утрашње средине.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4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sr-Cyrl-RS" sz="2400" dirty="0" smtClean="0"/>
              <a:t>                 </a:t>
            </a:r>
            <a:r>
              <a:rPr lang="en-US" sz="2400" dirty="0" smtClean="0"/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Социоеколошки модел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400" b="1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 smtClean="0"/>
              <a:t> </a:t>
            </a:r>
            <a:r>
              <a:rPr lang="sr-Cyrl-RS" sz="2400" dirty="0"/>
              <a:t>Р</a:t>
            </a:r>
            <a:r>
              <a:rPr lang="sr-Cyrl-RS" sz="2400" dirty="0" smtClean="0"/>
              <a:t>азрађује </a:t>
            </a:r>
            <a:r>
              <a:rPr lang="sr-Cyrl-RS" sz="2400" dirty="0"/>
              <a:t>теорију по којој се индивидуа адаптира физичкој </a:t>
            </a:r>
            <a:r>
              <a:rPr lang="sr-Cyrl-RS" sz="2400" dirty="0" smtClean="0"/>
              <a:t>и </a:t>
            </a:r>
            <a:r>
              <a:rPr lang="sr-Cyrl-RS" sz="2400" dirty="0"/>
              <a:t>социјалној околини и савладава њихове захвтеве све дотле док тим захтевима не буде нарушен физички, психолошки И сазнајни баланс.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400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 smtClean="0"/>
              <a:t>Здравствено </a:t>
            </a:r>
            <a:r>
              <a:rPr lang="sr-Cyrl-RS" sz="2400" dirty="0"/>
              <a:t>стање индивидуе је резултат међусобног односа два универзума :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/>
              <a:t>-интерног (телесног)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/>
              <a:t>-екстерног</a:t>
            </a:r>
            <a:r>
              <a:rPr lang="en-US" sz="2400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5576" y="457201"/>
            <a:ext cx="6926133" cy="914399"/>
          </a:xfrm>
        </p:spPr>
        <p:txBody>
          <a:bodyPr>
            <a:normAutofit fontScale="90000"/>
          </a:bodyPr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Супербиолошки модел 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(модел адаптације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28600" y="1268760"/>
            <a:ext cx="8686800" cy="5436840"/>
          </a:xfrm>
        </p:spPr>
        <p:txBody>
          <a:bodyPr rtlCol="0">
            <a:norm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000" dirty="0"/>
              <a:t> </a:t>
            </a:r>
            <a:r>
              <a:rPr lang="en-US" sz="2000" dirty="0" smtClean="0"/>
              <a:t>    </a:t>
            </a:r>
            <a:endParaRPr lang="en-US" sz="2000" dirty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000" b="1" dirty="0" smtClean="0"/>
              <a:t>       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000" b="1" dirty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000" b="1" dirty="0" smtClean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000" b="1" dirty="0"/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000" b="1" dirty="0" smtClean="0"/>
              <a:t>   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овом моделу стручњаци у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XVIII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веку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 ослањају на античку медицину на основу које су тврдили да је дистрибуција болести у једној популацији зависи од социоекономских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и културалних услова. </a:t>
            </a: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Чедвиков извештај-социјална осн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ва болести.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000" dirty="0" smtClean="0"/>
              <a:t>                               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17582" y="-315416"/>
            <a:ext cx="7175351" cy="1371599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sr-Cyrl-RS" sz="3600" dirty="0" smtClean="0"/>
              <a:t>Рани социомедицински модел</a:t>
            </a:r>
            <a:endParaRPr lang="en-US" sz="3600" dirty="0"/>
          </a:p>
        </p:txBody>
      </p:sp>
      <p:pic>
        <p:nvPicPr>
          <p:cNvPr id="5" name="Picture 4" descr="Rezultat slika za црнци и белц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0728"/>
            <a:ext cx="6862894" cy="151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99592" y="2924944"/>
            <a:ext cx="7848600" cy="3888432"/>
          </a:xfrm>
        </p:spPr>
        <p:txBody>
          <a:bodyPr rtlCol="0">
            <a:normAutofit/>
          </a:bodyPr>
          <a:lstStyle/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dirty="0" smtClean="0"/>
              <a:t>   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Крајем седамдесетих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година формулисан је мултифакторски модел-биопсихосоцијални модел.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На крају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века развијена је свеобухватна еволуциона теорија која интегрише улогу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физичких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, социјалних, срединских и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психолошких фактора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одржавању доброг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здравља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објашњењу патогенезе разбољевања. Ова синтеза нам омогућава да разумемо како се постиже или губи добро здравље на нивоу појединца,породице И заједнице.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17582" y="1556792"/>
            <a:ext cx="7175351" cy="1080120"/>
          </a:xfrm>
        </p:spPr>
        <p:txBody>
          <a:bodyPr>
            <a:normAutofit fontScale="90000"/>
          </a:bodyPr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sr-Cyrl-RS" dirty="0" smtClean="0"/>
              <a:t>Биопсихосоцијални модел</a:t>
            </a:r>
            <a:endParaRPr lang="en-US" dirty="0"/>
          </a:p>
        </p:txBody>
      </p:sp>
      <p:pic>
        <p:nvPicPr>
          <p:cNvPr id="4" name="Picture 3" descr="Rezultat slika za генети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180975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ezultat slika za цнс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60648"/>
            <a:ext cx="267736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ezultat slika za социјална средин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60648"/>
            <a:ext cx="194421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3995936" y="6381328"/>
            <a:ext cx="4212264" cy="27432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dirty="0" smtClean="0">
                <a:latin typeface="Arial" pitchFamily="34" charset="0"/>
              </a:rPr>
              <a:t>Проф. др Снезана Симић</a:t>
            </a:r>
            <a:endParaRPr lang="en-US" dirty="0" smtClean="0">
              <a:latin typeface="Arial" pitchFamily="34" charset="0"/>
            </a:endParaRPr>
          </a:p>
        </p:txBody>
      </p:sp>
      <p:sp>
        <p:nvSpPr>
          <p:cNvPr id="12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612576" y="-27384"/>
            <a:ext cx="7239000" cy="990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sr-Cyrl-RS" sz="280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Биопсихосоцијални модел пример</a:t>
            </a:r>
            <a:endParaRPr lang="en-US" sz="280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2514600" cy="34290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sr-Cyrl-CS" sz="1800" b="1" dirty="0" smtClean="0">
                <a:solidFill>
                  <a:srgbClr val="FFCC99"/>
                </a:solidFill>
                <a:latin typeface="Tahoma" pitchFamily="34" charset="0"/>
              </a:rPr>
              <a:t>	</a:t>
            </a:r>
            <a:r>
              <a:rPr lang="sr-Cyrl-CS" sz="2000" b="1" dirty="0" smtClean="0">
                <a:solidFill>
                  <a:schemeClr val="folHlink"/>
                </a:solidFill>
                <a:latin typeface="Tahoma" pitchFamily="34" charset="0"/>
              </a:rPr>
              <a:t>БИО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sr-Cyrl-CS" sz="2000" b="1" dirty="0" smtClean="0">
              <a:solidFill>
                <a:schemeClr val="folHlink"/>
              </a:solidFill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0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Зашто је фебрилна и кашље?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0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Зашто је смршала?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0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Узрок главобоље?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000" b="1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Која је дијагноза</a:t>
            </a:r>
            <a:r>
              <a:rPr lang="sr-Cyrl-CS" sz="2000" b="1" dirty="0" smtClean="0">
                <a:solidFill>
                  <a:schemeClr val="folHlink"/>
                </a:solidFill>
                <a:latin typeface="Tahoma" pitchFamily="34" charset="0"/>
              </a:rPr>
              <a:t>?</a:t>
            </a:r>
            <a:endParaRPr lang="en-US" sz="2000" b="1" dirty="0" smtClean="0">
              <a:solidFill>
                <a:schemeClr val="folHlink"/>
              </a:solidFill>
              <a:latin typeface="Tahoma" pitchFamily="34" charset="0"/>
            </a:endParaRPr>
          </a:p>
        </p:txBody>
      </p:sp>
      <p:pic>
        <p:nvPicPr>
          <p:cNvPr id="78854" name="Picture 4" descr="me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371600"/>
            <a:ext cx="18621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5" name="Rectangle 5"/>
          <p:cNvSpPr>
            <a:spLocks noChangeArrowheads="1"/>
          </p:cNvSpPr>
          <p:nvPr/>
        </p:nvSpPr>
        <p:spPr bwMode="auto">
          <a:xfrm>
            <a:off x="5943600" y="1828800"/>
            <a:ext cx="2362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</a:pPr>
            <a:endParaRPr lang="en-US" sz="2800">
              <a:latin typeface="Verdana" pitchFamily="34" charset="0"/>
            </a:endParaRPr>
          </a:p>
        </p:txBody>
      </p:sp>
      <p:sp>
        <p:nvSpPr>
          <p:cNvPr id="78856" name="Rectangle 6"/>
          <p:cNvSpPr>
            <a:spLocks noChangeArrowheads="1"/>
          </p:cNvSpPr>
          <p:nvPr/>
        </p:nvSpPr>
        <p:spPr bwMode="auto">
          <a:xfrm>
            <a:off x="6324600" y="533400"/>
            <a:ext cx="2514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None/>
            </a:pPr>
            <a:r>
              <a:rPr lang="sr-Cyrl-CS" sz="2000" b="1" dirty="0">
                <a:solidFill>
                  <a:srgbClr val="FF6600"/>
                </a:solidFill>
                <a:latin typeface="Tahoma" pitchFamily="34" charset="0"/>
              </a:rPr>
              <a:t>	</a:t>
            </a:r>
            <a:r>
              <a:rPr lang="sr-Cyrl-CS" sz="2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ПСИХО</a:t>
            </a:r>
          </a:p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None/>
            </a:pPr>
            <a:endParaRPr lang="sr-Cyrl-CS" sz="20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</a:pPr>
            <a:r>
              <a:rPr lang="sr-Cyrl-CS" sz="2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 ли ће долазити на контроле?</a:t>
            </a:r>
          </a:p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</a:pPr>
            <a:r>
              <a:rPr lang="sr-Cyrl-CS" sz="2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Каква је њена мотивација?</a:t>
            </a:r>
          </a:p>
          <a:p>
            <a:pPr marL="547688" indent="-411163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</a:pPr>
            <a:r>
              <a:rPr lang="sr-Cyrl-CS" sz="2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Како можемо ступити у контакт са њом ако не дође?</a:t>
            </a:r>
            <a:endParaRPr lang="en-US" sz="20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7" name="Text Box 7"/>
          <p:cNvSpPr txBox="1">
            <a:spLocks noChangeArrowheads="1"/>
          </p:cNvSpPr>
          <p:nvPr/>
        </p:nvSpPr>
        <p:spPr bwMode="auto">
          <a:xfrm>
            <a:off x="2590800" y="4495800"/>
            <a:ext cx="522835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63538" indent="-363538"/>
            <a:r>
              <a:rPr lang="sr-Cyrl-CS" sz="2000" b="1" dirty="0">
                <a:latin typeface="Tahoma" pitchFamily="34" charset="0"/>
              </a:rPr>
              <a:t>	</a:t>
            </a:r>
            <a:r>
              <a:rPr lang="sr-Cyrl-C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СОЦИО</a:t>
            </a:r>
          </a:p>
          <a:p>
            <a:pPr marL="363538" indent="-363538"/>
            <a:endParaRPr lang="sr-Cyrl-CS" sz="1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363538">
              <a:buFontTx/>
              <a:buChar char="•"/>
            </a:pPr>
            <a:r>
              <a:rPr lang="sr-Cyrl-C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 ким живи?</a:t>
            </a:r>
          </a:p>
          <a:p>
            <a:pPr marL="363538" indent="-363538">
              <a:buFontTx/>
              <a:buChar char="•"/>
            </a:pPr>
            <a:r>
              <a:rPr lang="sr-Cyrl-C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 ће бринути о њој?</a:t>
            </a:r>
          </a:p>
          <a:p>
            <a:pPr marL="363538" indent="-363538">
              <a:buFontTx/>
              <a:buChar char="•"/>
            </a:pPr>
            <a:r>
              <a:rPr lang="sr-Cyrl-C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Каква је њена финансијска ситуација и </a:t>
            </a:r>
          </a:p>
          <a:p>
            <a:pPr marL="363538" indent="-363538"/>
            <a:r>
              <a:rPr lang="sr-Cyrl-C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могућност здравог живота?</a:t>
            </a:r>
            <a:endParaRPr lang="en-US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8" name="Oval 8"/>
          <p:cNvSpPr>
            <a:spLocks noChangeArrowheads="1"/>
          </p:cNvSpPr>
          <p:nvPr/>
        </p:nvSpPr>
        <p:spPr bwMode="auto">
          <a:xfrm>
            <a:off x="990600" y="1371600"/>
            <a:ext cx="1143000" cy="533400"/>
          </a:xfrm>
          <a:prstGeom prst="ellips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9" name="Oval 9"/>
          <p:cNvSpPr>
            <a:spLocks noChangeArrowheads="1"/>
          </p:cNvSpPr>
          <p:nvPr/>
        </p:nvSpPr>
        <p:spPr bwMode="auto">
          <a:xfrm>
            <a:off x="6781800" y="457200"/>
            <a:ext cx="1447800" cy="685800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60" name="Oval 10"/>
          <p:cNvSpPr>
            <a:spLocks noChangeArrowheads="1"/>
          </p:cNvSpPr>
          <p:nvPr/>
        </p:nvSpPr>
        <p:spPr bwMode="auto">
          <a:xfrm>
            <a:off x="2819400" y="4419600"/>
            <a:ext cx="1219200" cy="5334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1548680" y="457200"/>
            <a:ext cx="815340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endParaRPr lang="en-US" sz="280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905000"/>
            <a:ext cx="7842448" cy="3972272"/>
          </a:xfrm>
          <a:noFill/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sr-Latn-RS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Здравље је стање потпуног физичког,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психичког и социјалног благостања а не само одсуство болести или неспособности. </a:t>
            </a:r>
            <a:r>
              <a:rPr lang="sr-Cyrl-CS" sz="2400" i="1" dirty="0" smtClean="0">
                <a:latin typeface="Times New Roman" pitchFamily="18" charset="0"/>
                <a:cs typeface="Times New Roman" pitchFamily="18" charset="0"/>
              </a:rPr>
              <a:t>(Устав СЗО, 1948. године)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Rezultat slika za wh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645024"/>
            <a:ext cx="5047615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3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Шта је социјално благостање</a:t>
            </a:r>
            <a:endParaRPr lang="en-US" sz="3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7647384" cy="47085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 Стање мира и сигурности у коме сваки човек  без разлике на расу, веру, политичко уверење и пол има право на школовање и рад, и који му даје могућност да живи хармонично у здравој околини и који му пружа осигурање у случају болести, изнемоглости и старости.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sr-Cyrl-CS" sz="11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(World Health Organization – WHO)</a:t>
            </a:r>
          </a:p>
        </p:txBody>
      </p:sp>
      <p:sp>
        <p:nvSpPr>
          <p:cNvPr id="819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Picture 6" descr="Rezultat slika za благостањ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933056"/>
            <a:ext cx="5381625" cy="241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en-US" sz="4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2949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sr-Cyrl-RS" sz="2400" u="sng" dirty="0" smtClean="0">
                <a:latin typeface="Times New Roman" pitchFamily="18" charset="0"/>
                <a:cs typeface="Times New Roman" pitchFamily="18" charset="0"/>
              </a:rPr>
              <a:t>Предности</a:t>
            </a:r>
            <a:endParaRPr lang="sr-Latn-RS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Све три компоненте здравља су препозанте и једнако вредноване;</a:t>
            </a:r>
          </a:p>
          <a:p>
            <a:pPr eaLnBrk="1" hangingPunct="1"/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По први пут је уведена социјална димензија здравља.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5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sr-Cyrl-CS" sz="2400" u="sng" dirty="0" smtClean="0">
                <a:latin typeface="Times New Roman" pitchFamily="18" charset="0"/>
                <a:cs typeface="Times New Roman" pitchFamily="18" charset="0"/>
              </a:rPr>
              <a:t>Недостаци</a:t>
            </a:r>
          </a:p>
          <a:p>
            <a:pPr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Разумевање социјалног благостања;</a:t>
            </a:r>
          </a:p>
          <a:p>
            <a:pPr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Статички, а не динамички концепт (стање!);</a:t>
            </a:r>
          </a:p>
          <a:p>
            <a:pPr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По овој дефиницији тешко је наћи здраву особу;</a:t>
            </a:r>
          </a:p>
          <a:p>
            <a:pPr eaLnBrk="1" hangingPunct="1"/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Тешко је проценити или измерити здравље помоћу ове дефиниције.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51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1" name="Picture 10" descr="Rezultat slika za health wh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3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Зашто је тешко дефинисати здравље</a:t>
            </a:r>
            <a:endParaRPr lang="en-US" sz="3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3971" name="Content Placeholder 9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59"/>
          </a:xfrm>
        </p:spPr>
        <p:txBody>
          <a:bodyPr/>
          <a:lstStyle/>
          <a:p>
            <a:pPr eaLnBrk="1" hangingPunct="1"/>
            <a:r>
              <a:rPr lang="sr-Cyrl-CS" sz="2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нормативни концепт и много се теже објашњава од болести која показује знаке (симптоме), напредује, може се дијагностиковати, лечити и, може се прогнозирати њен исход;</a:t>
            </a:r>
          </a:p>
          <a:p>
            <a:pPr eaLnBrk="1" hangingPunct="1"/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целовит концепт (холистички), док болести има много;</a:t>
            </a:r>
          </a:p>
          <a:p>
            <a:pPr eaLnBrk="1" hangingPunct="1">
              <a:buNone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Карактеристике доброг здравља су недовољно проучене, а његови мерљиви елементи су недовољно дефинисани.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2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dirty="0" smtClean="0">
                <a:latin typeface="Arial" pitchFamily="34" charset="0"/>
              </a:rPr>
              <a:t>  </a:t>
            </a:r>
            <a:endParaRPr lang="en-US" dirty="0" smtClean="0">
              <a:latin typeface="Arial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5" descr="Rezultat slika za health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941168"/>
            <a:ext cx="576064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3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Модификација дефиниције</a:t>
            </a:r>
            <a:endParaRPr lang="en-US" sz="3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6019" name="Content Placeholder 9"/>
          <p:cNvSpPr>
            <a:spLocks noGrp="1"/>
          </p:cNvSpPr>
          <p:nvPr>
            <p:ph idx="1"/>
          </p:nvPr>
        </p:nvSpPr>
        <p:spPr>
          <a:xfrm>
            <a:off x="381000" y="1844824"/>
            <a:ext cx="8079432" cy="4540101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1990.- Здравље је  мултидимензионални феномен  у коме се интеграција између појединца и његове околине, како социјалне, тако и физичке  мора схватити као целовита” и да се термин “стање” мора заменити “динамичком равнотежом”.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20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1" name="Picture 10" descr="Rezultat slika za wh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077072"/>
            <a:ext cx="59436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204864"/>
            <a:ext cx="77153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мост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између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клиничке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проучавају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димензије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повезана је 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другим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научним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областима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нарочито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социолошким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демографским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економским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наукама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медицинском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етиком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правним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наукама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Масовни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популациони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јавноздравствени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приступ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357166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Мултидисциплинарна наука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76962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sr-Cyrl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Холистички приступ здрављу</a:t>
            </a:r>
            <a:r>
              <a:rPr lang="sr-Cyrl-CS" sz="2900" b="0" dirty="0" smtClean="0">
                <a:ln>
                  <a:noFill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endParaRPr lang="en-US" sz="2900" b="0" dirty="0" smtClean="0">
              <a:ln>
                <a:noFill/>
              </a:ln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924800" cy="5181600"/>
          </a:xfrm>
          <a:noFill/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Посматра целокупност особе 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не усмерава се само на 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поједине њене проблеме.</a:t>
            </a:r>
          </a:p>
          <a:p>
            <a:pPr eaLnBrk="1" hangingPunct="1">
              <a:buFont typeface="Wingdings 2" pitchFamily="18" charset="2"/>
              <a:buNone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Холистичка здравствена заштита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је “здравствени систем који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посматра јединственост 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физичких, психичких 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духовних потреба за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постизањем оптималног здравља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и оздрављења особе.”</a:t>
            </a:r>
          </a:p>
          <a:p>
            <a:pPr eaLnBrk="1" hangingPunct="1">
              <a:buFont typeface="Wingdings 2" pitchFamily="18" charset="2"/>
              <a:buNone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Значај изараног лекара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холистицки приступздрављ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340768"/>
            <a:ext cx="3312368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76962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sr-Cyrl-RS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Системски приступ болести</a:t>
            </a:r>
            <a:endParaRPr lang="en-US" sz="2900" b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84784"/>
            <a:ext cx="7924800" cy="4677544"/>
          </a:xfrm>
          <a:noFill/>
        </p:spPr>
        <p:txBody>
          <a:bodyPr/>
          <a:lstStyle/>
          <a:p>
            <a:pPr>
              <a:buNone/>
            </a:pP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Болес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т-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одступање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односно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прекид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нормалне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структуре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функције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било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ког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дела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тела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органа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система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а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који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манифестује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скупом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симптома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знакова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чија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етиологија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патологија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прогноза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може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бити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позната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непозната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Три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концепта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одсликавају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системски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приступ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размишљања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о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болести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едостатак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здравља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обољење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)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еспособност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инвалидитет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) 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Х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ендикеп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en-US" sz="2000" dirty="0" smtClean="0"/>
          </a:p>
          <a:p>
            <a:pPr eaLnBrk="1" hangingPunct="1">
              <a:buFont typeface="Wingdings 2" pitchFamily="18" charset="2"/>
              <a:buNone/>
            </a:pPr>
            <a:endParaRPr lang="en-US" sz="2000" b="1" dirty="0" smtClean="0">
              <a:solidFill>
                <a:srgbClr val="000099"/>
              </a:solidFill>
              <a:latin typeface="Tahoma" pitchFamily="34" charset="0"/>
            </a:endParaRPr>
          </a:p>
        </p:txBody>
      </p:sp>
      <p:pic>
        <p:nvPicPr>
          <p:cNvPr id="6" name="Picture 5" descr="Srodna sli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717032"/>
            <a:ext cx="2711057" cy="239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EC6E14-AAF5-45E6-A479-3703DC4D93B3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76962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sr-Cyrl-RS" sz="2800" dirty="0" smtClean="0"/>
              <a:t>Фактори који утичу  на здравље</a:t>
            </a:r>
            <a:endParaRPr lang="en-US" sz="2900" b="0" dirty="0" smtClean="0">
              <a:ln>
                <a:noFill/>
              </a:ln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84784"/>
            <a:ext cx="7924800" cy="4677544"/>
          </a:xfrm>
          <a:noFill/>
        </p:spPr>
        <p:txBody>
          <a:bodyPr>
            <a:normAutofit lnSpcReduction="10000"/>
          </a:bodyPr>
          <a:lstStyle/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дравље произилази из динамичке равнотеже човека и његове околине,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резултат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ендогених,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наследних и 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спољашњих фактора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/>
              <a:t>Здравствени потенцијал представља посебан тип интеракције између индивидуе и њене средине</a:t>
            </a:r>
            <a:r>
              <a:rPr lang="sr-Cyrl-RS" sz="2400" dirty="0" smtClean="0"/>
              <a:t> </a:t>
            </a:r>
            <a:r>
              <a:rPr lang="sr-Latn-CS" sz="2400" dirty="0" smtClean="0"/>
              <a:t>од које зависи одржавање равнотеже или њено поновно успостављање, ако је нарушена. 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 smtClean="0">
              <a:solidFill>
                <a:srgbClr val="000099"/>
              </a:solidFill>
              <a:latin typeface="Tahoma" pitchFamily="34" charset="0"/>
            </a:endParaRPr>
          </a:p>
        </p:txBody>
      </p:sp>
      <p:pic>
        <p:nvPicPr>
          <p:cNvPr id="7" name="Picture 6" descr="Rezultat slika za хеалтх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924944"/>
            <a:ext cx="489654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EC6E14-AAF5-45E6-A479-3703DC4D93B3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76962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sr-Cyrl-RS" sz="2800" dirty="0" smtClean="0"/>
              <a:t>Фактори који утичу  на здравље</a:t>
            </a:r>
            <a:endParaRPr lang="en-US" sz="2900" b="0" dirty="0" smtClean="0">
              <a:ln>
                <a:noFill/>
              </a:ln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84784"/>
            <a:ext cx="7924800" cy="4677544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sr-Latn-CS" sz="2000" b="1" dirty="0" smtClean="0"/>
              <a:t>Здравствени ресурси су</a:t>
            </a:r>
            <a:r>
              <a:rPr lang="sr-Latn-CS" sz="2000" dirty="0" smtClean="0"/>
              <a:t> фактори који подржавају здравствену равнотежу </a:t>
            </a:r>
            <a:r>
              <a:rPr lang="sr-Latn-CS" sz="2000" b="1" dirty="0" smtClean="0"/>
              <a:t>:</a:t>
            </a:r>
            <a:endParaRPr lang="en-US" sz="2000" dirty="0" smtClean="0"/>
          </a:p>
          <a:p>
            <a:r>
              <a:rPr lang="sr-Latn-CS" sz="2000" dirty="0" smtClean="0"/>
              <a:t>• Добар нутритивни статус, имунитет, емоционална стабилност, добра физичка кондиција, здраве личне навике, одмор, рекреација, позитиван однос према здрављу, социјална интеграција, запосленост и позитивна радна клима, приступачна здравствена служба, социјална служба и образовне установе, адекватно становање, исхрана и вода за пице, санитација, здрава клима и животна и радна средина.</a:t>
            </a:r>
            <a:endParaRPr lang="en-US" sz="2000" dirty="0" smtClean="0"/>
          </a:p>
          <a:p>
            <a:pPr>
              <a:buNone/>
            </a:pPr>
            <a:endParaRPr lang="sr-Cyrl-RS" sz="2000" dirty="0" smtClean="0"/>
          </a:p>
          <a:p>
            <a:r>
              <a:rPr lang="sr-Latn-CS" sz="2000" b="1" dirty="0" smtClean="0"/>
              <a:t>Здравствени ризици су</a:t>
            </a:r>
            <a:r>
              <a:rPr lang="sr-Cyrl-RS" sz="2000" b="1" dirty="0" smtClean="0"/>
              <a:t> фактори који угрожавају здравствену равнотежу</a:t>
            </a:r>
            <a:r>
              <a:rPr lang="sr-Latn-CS" sz="2000" b="1" dirty="0" smtClean="0"/>
              <a:t>:</a:t>
            </a:r>
            <a:endParaRPr lang="en-US" sz="2000" dirty="0" smtClean="0"/>
          </a:p>
          <a:p>
            <a:r>
              <a:rPr lang="sr-Latn-CS" sz="2000" dirty="0" smtClean="0"/>
              <a:t>• Неадекватни здравствени ставови и понашање, општа осетљивост, пушење, алкохолизам, недовољна физичка активност, изложеност стресу и рад на опасним местима, недовољан одмор и рекреација, социјална изолација, незаппосленост, неадекватна исхрана, лоши услови становања, водоснабдевања и санитација, загађеност животне средине</a:t>
            </a:r>
            <a:r>
              <a:rPr lang="en-US" sz="2000" dirty="0" smtClean="0"/>
              <a:t>.</a:t>
            </a:r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 smtClean="0">
              <a:solidFill>
                <a:srgbClr val="000099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664"/>
            <a:ext cx="7772400" cy="19042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z="4400" dirty="0" smtClean="0"/>
              <a:t>Детерминанте</a:t>
            </a:r>
            <a:r>
              <a:rPr lang="sr-Latn-CS" sz="4400" dirty="0" smtClean="0"/>
              <a:t> </a:t>
            </a:r>
            <a:r>
              <a:rPr lang="sr-Cyrl-RS" sz="4400" dirty="0" smtClean="0"/>
              <a:t>здравља</a:t>
            </a:r>
            <a:r>
              <a:rPr lang="en-US" sz="4400" dirty="0" smtClean="0"/>
              <a:t>:  </a:t>
            </a:r>
            <a:r>
              <a:rPr lang="sr-Cyrl-CS" sz="4400" dirty="0" smtClean="0"/>
              <a:t>дефиниција</a:t>
            </a:r>
            <a:endParaRPr lang="sr-Cyrl-CS" sz="4400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3452986"/>
            <a:ext cx="7772400" cy="1200150"/>
          </a:xfrm>
        </p:spPr>
        <p:txBody>
          <a:bodyPr>
            <a:normAutofit fontScale="40000" lnSpcReduction="20000"/>
          </a:bodyPr>
          <a:lstStyle/>
          <a:p>
            <a:pPr marL="45720" algn="just"/>
            <a:r>
              <a:rPr lang="sr-Cyrl-RS" sz="5900" dirty="0" smtClean="0">
                <a:latin typeface="Times New Roman" pitchFamily="18" charset="0"/>
                <a:cs typeface="Times New Roman" pitchFamily="18" charset="0"/>
              </a:rPr>
              <a:t>Лични,економски,социјални и околински фактори који</a:t>
            </a:r>
          </a:p>
          <a:p>
            <a:pPr marL="45720" algn="just"/>
            <a:r>
              <a:rPr lang="sr-Cyrl-RS" sz="5900" dirty="0" smtClean="0">
                <a:latin typeface="Times New Roman" pitchFamily="18" charset="0"/>
                <a:cs typeface="Times New Roman" pitchFamily="18" charset="0"/>
              </a:rPr>
              <a:t>одређују здравствено стање појединаца или</a:t>
            </a:r>
          </a:p>
          <a:p>
            <a:pPr marL="45720" algn="just"/>
            <a:r>
              <a:rPr lang="sr-Cyrl-RS" sz="5900" dirty="0" smtClean="0">
                <a:latin typeface="Times New Roman" pitchFamily="18" charset="0"/>
                <a:cs typeface="Times New Roman" pitchFamily="18" charset="0"/>
              </a:rPr>
              <a:t>популација.</a:t>
            </a:r>
          </a:p>
          <a:p>
            <a:pPr marR="0" eaLnBrk="1" hangingPunct="1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Dahlgren and Whitehead Model </a:t>
            </a:r>
          </a:p>
        </p:txBody>
      </p:sp>
      <p:pic>
        <p:nvPicPr>
          <p:cNvPr id="30723" name="Picture 5" descr="OPE14A3_Pic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133600"/>
            <a:ext cx="78486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260648"/>
            <a:ext cx="8610600" cy="5867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endParaRPr lang="sr-Cyrl-RS" dirty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етерминанте здравља деле се на:</a:t>
            </a:r>
          </a:p>
          <a:p>
            <a:pPr marL="45720" indent="0" algn="just">
              <a:buNone/>
            </a:pPr>
            <a:endParaRPr lang="sr-Cyrl-R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факторе 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наслеђа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–утицај гена одноно</a:t>
            </a: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интеракција гена и фактора околине на </a:t>
            </a: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настанак болести</a:t>
            </a:r>
          </a:p>
          <a:p>
            <a:pPr marL="45720" indent="0" algn="just">
              <a:buNone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факторе околине-</a:t>
            </a:r>
            <a:r>
              <a:rPr lang="sr-Cyrl-RS" sz="2400" b="1" dirty="0" smtClean="0"/>
              <a:t> </a:t>
            </a:r>
            <a:r>
              <a:rPr lang="sr-Cyrl-RS" sz="2400" dirty="0" smtClean="0"/>
              <a:t>могубити  </a:t>
            </a:r>
          </a:p>
          <a:p>
            <a:pPr marL="45720" indent="0" algn="just">
              <a:buNone/>
            </a:pPr>
            <a:r>
              <a:rPr lang="sr-Cyrl-RS" sz="2400" dirty="0" smtClean="0"/>
              <a:t>фактори  из природне околине и </a:t>
            </a:r>
          </a:p>
          <a:p>
            <a:pPr marL="45720" indent="0" algn="just">
              <a:buNone/>
            </a:pPr>
            <a:r>
              <a:rPr lang="sr-Cyrl-RS" sz="2400" dirty="0" smtClean="0"/>
              <a:t>о факторима из околине </a:t>
            </a:r>
          </a:p>
          <a:p>
            <a:pPr marL="45720" indent="0" algn="just">
              <a:buNone/>
            </a:pPr>
            <a:r>
              <a:rPr lang="sr-Cyrl-RS" sz="2400" dirty="0" smtClean="0"/>
              <a:t>које је створио </a:t>
            </a:r>
          </a:p>
          <a:p>
            <a:pPr marL="45720" indent="0" algn="just">
              <a:buNone/>
            </a:pPr>
            <a:r>
              <a:rPr lang="sr-Cyrl-RS" sz="2400" dirty="0" smtClean="0"/>
              <a:t>човек (култура, социјална околина...), </a:t>
            </a:r>
          </a:p>
          <a:p>
            <a:pPr marL="45720" indent="0" algn="just">
              <a:buNone/>
            </a:pPr>
            <a:endParaRPr lang="sr-Cyrl-RS" sz="2400" dirty="0" smtClean="0"/>
          </a:p>
          <a:p>
            <a:pPr marL="45720" indent="0" algn="just">
              <a:buNone/>
            </a:pPr>
            <a:r>
              <a:rPr lang="sr-Cyrl-RS" sz="2000" dirty="0" smtClean="0"/>
              <a:t>водоснабдевање и диспозиција</a:t>
            </a:r>
          </a:p>
          <a:p>
            <a:pPr marL="45720" indent="0" algn="just">
              <a:buNone/>
            </a:pPr>
            <a:r>
              <a:rPr lang="sr-Cyrl-RS" sz="2000" dirty="0" smtClean="0"/>
              <a:t> отпадних материјала, становање,</a:t>
            </a:r>
          </a:p>
          <a:p>
            <a:pPr marL="45720" indent="0" algn="just">
              <a:buNone/>
            </a:pPr>
            <a:r>
              <a:rPr lang="sr-Cyrl-RS" sz="2000" dirty="0" smtClean="0"/>
              <a:t>загађена околина...</a:t>
            </a:r>
          </a:p>
          <a:p>
            <a:pPr marL="45720" indent="0"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ген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268761"/>
            <a:ext cx="280831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ezultat slika za енвиромент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717032"/>
            <a:ext cx="302433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507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90600" y="914400"/>
            <a:ext cx="7829872" cy="4953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endParaRPr lang="sr-Latn-CS" dirty="0" smtClean="0"/>
          </a:p>
          <a:p>
            <a:pPr marL="45720" indent="0" algn="just">
              <a:buNone/>
            </a:pPr>
            <a:r>
              <a:rPr lang="sr-Cyrl-RS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Социјалне неједнакости </a:t>
            </a:r>
            <a:r>
              <a:rPr lang="sr-Cyrl-R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неправичности у 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здрављу односе </a:t>
            </a:r>
            <a:r>
              <a:rPr lang="sr-Cyrl-R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 на разлике у здрављу између 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популационих група </a:t>
            </a:r>
            <a:r>
              <a:rPr lang="sr-Cyrl-R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унутар земаља или између 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земаља.</a:t>
            </a:r>
            <a:endParaRPr lang="sr-Cyrl-R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endParaRPr lang="sr-Cyrl-R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Оно што издваја неправичности у здрављу јесу 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 карактеристике:</a:t>
            </a:r>
          </a:p>
          <a:p>
            <a:pPr marL="45720" indent="0" algn="just">
              <a:buNone/>
            </a:pP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" indent="0" algn="just">
              <a:buNone/>
            </a:pP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-с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истематске су, </a:t>
            </a:r>
          </a:p>
          <a:p>
            <a:pPr marL="45720" indent="0" algn="just">
              <a:buNone/>
            </a:pP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-производ су друштва,</a:t>
            </a:r>
          </a:p>
          <a:p>
            <a:pPr marL="45720" indent="0" algn="just">
              <a:buNone/>
            </a:pP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неправедне </a:t>
            </a:r>
            <a:r>
              <a:rPr lang="sr-Cyrl-R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endParaRPr lang="en-US" dirty="0"/>
          </a:p>
        </p:txBody>
      </p:sp>
      <p:pic>
        <p:nvPicPr>
          <p:cNvPr id="4" name="Picture 3" descr="Rezultat slika za social inequalit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429000"/>
            <a:ext cx="424847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8607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90600" y="1143000"/>
            <a:ext cx="7162800" cy="4038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Систематске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нису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случајно дистрибуиране у популацији.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разлике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здрављу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између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популационих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различитог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социјално-економског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45720" indent="0" algn="just">
              <a:buClr>
                <a:schemeClr val="tx1"/>
              </a:buClr>
              <a:buNone/>
            </a:pP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Морталитет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морбидитет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расту 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погоршањем</a:t>
            </a: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социјално-економског статуса.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Rezultat slika za syste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988840"/>
            <a:ext cx="302433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978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755576" y="1295400"/>
            <a:ext cx="8208912" cy="3581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 друштвених процеса,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нису биолошки одређене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chemeClr val="tx1"/>
              </a:buClr>
              <a:buNone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Како је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мртност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одојчади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сиромашним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породицама 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много већа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него у богатим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може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објаснити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природним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законитостима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није нешто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што је неизбежно.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Rezultat slika za smrtnost odojcad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94106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4659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600" y="1744355"/>
            <a:ext cx="70009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научна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дисциплина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дугу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традицију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Њен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науке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наставног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предмета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уско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повезан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развојем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превентивне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defRPr/>
            </a:pPr>
            <a:endParaRPr lang="sr-Latn-C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Доживљавала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низ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промена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својој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концептуализацији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била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оспоравана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поново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реафирмисана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назад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оформила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свој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идентитет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издвојила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значајна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веку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увршћена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међу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специјалистичке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гране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много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него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постала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самостални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медицинским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студијама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Њени корени забележени су у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цивилизацијама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старог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првобитне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људске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заједнице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Вавилон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Кина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Египат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Грчка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sr-Latn-C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sr-Latn-C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57166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43000" y="731520"/>
            <a:ext cx="7677472" cy="48310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buClr>
                <a:schemeClr val="tx1"/>
              </a:buClr>
              <a:buNone/>
            </a:pPr>
            <a:r>
              <a:rPr lang="sr-Cyrl-RS" sz="2400" b="1" dirty="0">
                <a:solidFill>
                  <a:schemeClr val="tx1"/>
                </a:solidFill>
              </a:rPr>
              <a:t>Непоштеност- </a:t>
            </a:r>
            <a:r>
              <a:rPr lang="sr-Cyrl-RS" sz="2400" dirty="0">
                <a:solidFill>
                  <a:schemeClr val="tx1"/>
                </a:solidFill>
              </a:rPr>
              <a:t>будући да су разлике настале </a:t>
            </a:r>
            <a:r>
              <a:rPr lang="sr-Cyrl-RS" sz="2400" dirty="0" smtClean="0">
                <a:solidFill>
                  <a:schemeClr val="tx1"/>
                </a:solidFill>
              </a:rPr>
              <a:t>и одржавају </a:t>
            </a:r>
            <a:r>
              <a:rPr lang="sr-Cyrl-RS" sz="2400" dirty="0">
                <a:solidFill>
                  <a:schemeClr val="tx1"/>
                </a:solidFill>
              </a:rPr>
              <a:t>се неправедним друштвеним </a:t>
            </a:r>
            <a:r>
              <a:rPr lang="sr-Cyrl-RS" sz="2400" dirty="0" smtClean="0">
                <a:solidFill>
                  <a:schemeClr val="tx1"/>
                </a:solidFill>
              </a:rPr>
              <a:t>односима, тј</a:t>
            </a:r>
            <a:r>
              <a:rPr lang="sr-Cyrl-RS" sz="2400" dirty="0">
                <a:solidFill>
                  <a:schemeClr val="tx1"/>
                </a:solidFill>
              </a:rPr>
              <a:t>. онима који су у несагласности с оним </a:t>
            </a:r>
            <a:r>
              <a:rPr lang="sr-Cyrl-RS" sz="2400" dirty="0" smtClean="0">
                <a:solidFill>
                  <a:schemeClr val="tx1"/>
                </a:solidFill>
              </a:rPr>
              <a:t>што сматрамо </a:t>
            </a:r>
            <a:r>
              <a:rPr lang="sr-Cyrl-RS" sz="2400" dirty="0">
                <a:solidFill>
                  <a:schemeClr val="tx1"/>
                </a:solidFill>
              </a:rPr>
              <a:t>поштеним.</a:t>
            </a:r>
          </a:p>
          <a:p>
            <a:pPr marL="45720" indent="0" algn="just">
              <a:buClr>
                <a:schemeClr val="tx1"/>
              </a:buClr>
              <a:buNone/>
            </a:pPr>
            <a:endParaRPr lang="sr-Cyrl-RS" sz="2400" dirty="0">
              <a:solidFill>
                <a:schemeClr val="tx1"/>
              </a:solidFill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/>
              <a:t>С</a:t>
            </a:r>
            <a:r>
              <a:rPr lang="sr-Cyrl-RS" sz="2400" dirty="0" smtClean="0">
                <a:solidFill>
                  <a:schemeClr val="tx1"/>
                </a:solidFill>
              </a:rPr>
              <a:t>матра </a:t>
            </a:r>
            <a:r>
              <a:rPr lang="sr-Cyrl-RS" sz="2400" dirty="0">
                <a:solidFill>
                  <a:schemeClr val="tx1"/>
                </a:solidFill>
              </a:rPr>
              <a:t>се </a:t>
            </a:r>
            <a:r>
              <a:rPr lang="sr-Cyrl-RS" sz="2400" dirty="0" smtClean="0">
                <a:solidFill>
                  <a:schemeClr val="tx1"/>
                </a:solidFill>
              </a:rPr>
              <a:t>непоштеним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да су шансе </a:t>
            </a:r>
            <a:r>
              <a:rPr lang="sr-Cyrl-RS" sz="2400" dirty="0" smtClean="0">
                <a:solidFill>
                  <a:schemeClr val="tx1"/>
                </a:solidFill>
              </a:rPr>
              <a:t>за преживљавање 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деце </a:t>
            </a:r>
            <a:r>
              <a:rPr lang="sr-Cyrl-RS" sz="2400" dirty="0">
                <a:solidFill>
                  <a:schemeClr val="tx1"/>
                </a:solidFill>
              </a:rPr>
              <a:t>из неких социјалних група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мање него </a:t>
            </a:r>
            <a:r>
              <a:rPr lang="sr-Cyrl-RS" sz="2400" dirty="0">
                <a:solidFill>
                  <a:schemeClr val="tx1"/>
                </a:solidFill>
              </a:rPr>
              <a:t>код деце из других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група</a:t>
            </a:r>
            <a:r>
              <a:rPr lang="sr-Cyrl-RS" sz="2400" dirty="0">
                <a:solidFill>
                  <a:schemeClr val="tx1"/>
                </a:solidFill>
              </a:rPr>
              <a:t>.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Rezultat slika za It is not fai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844824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ezultat slika za equal chanc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149080"/>
            <a:ext cx="47525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515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304800"/>
            <a:ext cx="75438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sr-Cyrl-RS" dirty="0" smtClean="0">
                <a:solidFill>
                  <a:schemeClr val="tx1"/>
                </a:solidFill>
              </a:rPr>
              <a:t>Због чега се јављају неједнакости у здрављу</a:t>
            </a:r>
            <a:r>
              <a:rPr lang="sr-Cyrl-RS" sz="1800" dirty="0" smtClean="0">
                <a:solidFill>
                  <a:schemeClr val="tx1"/>
                </a:solidFill>
              </a:rPr>
              <a:t>:</a:t>
            </a:r>
            <a:endParaRPr lang="sr-Cyrl-RS" sz="1800" dirty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endParaRPr lang="sr-Cyrl-RS" sz="1800" dirty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1) Природне,биолошке варијације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2) Штетно здравствено понашање, ако представља слободан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избор(бављење екстремни спортовима)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3) Пролазна предност једне популационе групе у односу на другу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4) Понашање које угрожава здавље, при чему је могућност избора стила живота озбиљно умањена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5) Излагање нездравим, стресним условима живота и рада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6) Неодговарајући приступ основним здравственим и другим услугама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7) Природна селекција,односно тенденција да се болесни људи „спуштају“ на социјалној лествици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Сматра се да разлике у здрављу које произилазе из ставки 1,2,3 не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спадају у неправичности у здрављу, док за оне који произилазе из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ставки 4, 5 и 6 већина сматра да их је могуће избећи и да су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неправедне.Такође ниски приходи болесних се могу спрецити и</a:t>
            </a:r>
          </a:p>
          <a:p>
            <a:pPr marL="45720" indent="0" algn="just">
              <a:buNone/>
            </a:pPr>
            <a:r>
              <a:rPr lang="sr-Cyrl-RS" sz="1800" dirty="0">
                <a:solidFill>
                  <a:schemeClr val="tx1"/>
                </a:solidFill>
              </a:rPr>
              <a:t>делују неправедно.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69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6324600"/>
            <a:ext cx="6512511" cy="3048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304800"/>
            <a:ext cx="7924800" cy="6172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Социјални фактори </a:t>
            </a: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као основа неједнакости у здрвљу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R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социјални градијент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стрес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рани период живота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социјална искљученост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 рада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незапосленост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социјална подршка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болести зависности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исхрана и</a:t>
            </a:r>
          </a:p>
          <a:p>
            <a:pPr algn="just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</a:t>
            </a:r>
          </a:p>
          <a:p>
            <a:endParaRPr lang="en-US" dirty="0"/>
          </a:p>
        </p:txBody>
      </p:sp>
      <p:pic>
        <p:nvPicPr>
          <p:cNvPr id="5" name="Picture 4" descr="Rezultat slika za wh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700808"/>
            <a:ext cx="3841254" cy="325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5712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6705600"/>
            <a:ext cx="6512511" cy="1524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304800"/>
            <a:ext cx="8382000" cy="579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buClr>
                <a:schemeClr val="tx1"/>
              </a:buClr>
              <a:buNone/>
            </a:pPr>
            <a:r>
              <a:rPr lang="sr-Cyrl-RS" b="1" dirty="0">
                <a:solidFill>
                  <a:schemeClr val="tx1"/>
                </a:solidFill>
              </a:rPr>
              <a:t>Социјални </a:t>
            </a:r>
            <a:r>
              <a:rPr lang="sr-Cyrl-RS" b="1" dirty="0" smtClean="0">
                <a:solidFill>
                  <a:schemeClr val="tx1"/>
                </a:solidFill>
              </a:rPr>
              <a:t>градијент</a:t>
            </a:r>
          </a:p>
          <a:p>
            <a:pPr marL="45720" indent="0" algn="just">
              <a:buClr>
                <a:schemeClr val="tx1"/>
              </a:buClr>
              <a:buNone/>
            </a:pPr>
            <a:endParaRPr lang="sr-Cyrl-RS" b="1" dirty="0">
              <a:solidFill>
                <a:schemeClr val="tx1"/>
              </a:solidFill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Описује се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лествицама при чему свака пречага представља социјално-економски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ниво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одређене групе у друштву.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Код људи на нижим деловима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социјалне лествице 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знатно већи ризик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 о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бољевања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превремене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смрти</a:t>
            </a: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Овим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разликама доприносе нижи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породични приходи,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низак ниво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бразовања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незапосленост,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 у лошим стамбеним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словима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endParaRPr lang="sr-Cyrl-R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5715001" cy="365125"/>
          </a:xfrm>
        </p:spPr>
        <p:txBody>
          <a:bodyPr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6" name="Picture 5" descr="Rezultat slika za penjanje na merdevin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988840"/>
            <a:ext cx="295002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8380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6172200"/>
            <a:ext cx="6512511" cy="3048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81000" y="0"/>
            <a:ext cx="8458200" cy="6477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endParaRPr lang="sr-Cyrl-RS" b="1" dirty="0" smtClean="0">
              <a:solidFill>
                <a:schemeClr val="tx1"/>
              </a:solidFill>
            </a:endParaRPr>
          </a:p>
          <a:p>
            <a:pPr algn="just">
              <a:buClr>
                <a:schemeClr val="tx1"/>
              </a:buClr>
              <a:buFont typeface="Wingdings" pitchFamily="2" charset="2"/>
              <a:buChar char="v"/>
            </a:pPr>
            <a:r>
              <a:rPr lang="sr-Cyrl-R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Социјална 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искљученост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Социјална искљученост манифестује се немогућношћу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одређених чланова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заједнице да реализују своја основна права: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грађанска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економска 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интерперсонална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just">
              <a:buClr>
                <a:schemeClr val="tx1"/>
              </a:buClr>
              <a:buNone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последица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расизма,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д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искриминације,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стигматизације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" indent="0" algn="just">
              <a:buClr>
                <a:schemeClr val="tx1"/>
              </a:buClr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н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епријатељства,</a:t>
            </a:r>
          </a:p>
          <a:p>
            <a:pPr marL="45720" indent="0" algn="just">
              <a:buClr>
                <a:schemeClr val="tx1"/>
              </a:buClr>
              <a:buFontTx/>
              <a:buChar char="-"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незапослености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just">
              <a:buClr>
                <a:schemeClr val="tx1"/>
              </a:buClr>
              <a:buFontTx/>
              <a:buChar char="-"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Clr>
                <a:schemeClr val="tx1"/>
              </a:buClr>
              <a:buNone/>
            </a:pP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6" name="Picture 5" descr="Rezultat slika za ро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492896"/>
            <a:ext cx="5040560" cy="259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8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7544" y="260648"/>
            <a:ext cx="8350696" cy="5943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endParaRPr lang="sr-Latn-CS" dirty="0" smtClean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r>
              <a:rPr lang="sr-Cyrl-RS" b="1" dirty="0" smtClean="0"/>
              <a:t>Како решити неправичности</a:t>
            </a:r>
            <a:r>
              <a:rPr lang="sr-Cyrl-RS" b="1" dirty="0" smtClean="0">
                <a:solidFill>
                  <a:schemeClr val="tx1"/>
                </a:solidFill>
              </a:rPr>
              <a:t>:</a:t>
            </a:r>
            <a:endParaRPr lang="sr-Cyrl-RS" b="1" dirty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endParaRPr lang="sr-Cyrl-RS" b="1" dirty="0">
              <a:solidFill>
                <a:schemeClr val="tx1"/>
              </a:solidFill>
            </a:endParaRPr>
          </a:p>
          <a:p>
            <a:pPr marL="45720" indent="0" algn="just">
              <a:buFontTx/>
              <a:buChar char="-"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Побољшање здравља</a:t>
            </a:r>
          </a:p>
          <a:p>
            <a:pPr marL="45720" indent="0" algn="just"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најугроженијих група </a:t>
            </a: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становништва</a:t>
            </a:r>
          </a:p>
          <a:p>
            <a:pPr marL="45720" indent="0" algn="just">
              <a:buFontTx/>
              <a:buChar char="-"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FontTx/>
              <a:buChar char="-"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Смањивање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разлика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здрављу између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угрожених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 и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других популационих група</a:t>
            </a:r>
          </a:p>
          <a:p>
            <a:pPr marL="45720" indent="0" algn="just">
              <a:buFontTx/>
              <a:buChar char="-"/>
            </a:pP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FontTx/>
              <a:buChar char="-"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-Смањивање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градијента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здравственим исходима кроз </a:t>
            </a:r>
            <a:endParaRPr lang="sr-Cyrl-R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популационе </a:t>
            </a: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 algn="just">
              <a:buNone/>
            </a:pPr>
            <a:endParaRPr lang="sr-Cyrl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just">
              <a:buNone/>
            </a:pPr>
            <a:r>
              <a:rPr lang="sr-Cyrl-RS" b="1" dirty="0" smtClean="0"/>
              <a:t>...</a:t>
            </a:r>
            <a:r>
              <a:rPr lang="sr-Cyrl-RS" b="1" dirty="0" smtClean="0">
                <a:solidFill>
                  <a:schemeClr val="tx1"/>
                </a:solidFill>
              </a:rPr>
              <a:t>побољшати здравствени статус читаве популације...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Rezultat slika za хеалтх фор ал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340768"/>
            <a:ext cx="4176464" cy="329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899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348880"/>
            <a:ext cx="8305800" cy="324036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sz="4000" b="1" dirty="0" smtClean="0"/>
              <a:t>ОСНОВЕ ЈАВНОГ ЗДРАВЉА  </a:t>
            </a:r>
            <a:endParaRPr lang="sr-Cyrl-RS" sz="4000" b="1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5289260"/>
            <a:ext cx="8077200" cy="62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sz="32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sr-Latn-CS" sz="3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92696" y="0"/>
            <a:ext cx="8229600" cy="980728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</a:rPr>
              <a:t>Јавно здравље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4526280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sr-Cyrl-RS" sz="2400" dirty="0" smtClean="0"/>
              <a:t> </a:t>
            </a:r>
          </a:p>
          <a:p>
            <a:r>
              <a:rPr lang="sr-Cyrl-RS" sz="2400" dirty="0" smtClean="0"/>
              <a:t>Н</a:t>
            </a:r>
            <a:r>
              <a:rPr lang="sl-SI" sz="2400" dirty="0" smtClean="0"/>
              <a:t>аука и уметност превенирања болести, продужења живота, унапређења физичког здравља и ефикасности кроз организоване напоре заједнице за санацију околине, контролу инфекција у заједници, едукацију индивидуа о принципима личне хигијене, организовање здравствене службе за рану дијагнозу  и превентивну терапију болести и развој социјалних механизама који ће обезбедити да свака индивидуа у заједници има стандард живота који ће јој омогућити да очува здравље</a:t>
            </a:r>
            <a:r>
              <a:rPr lang="en-US" sz="2400" dirty="0" smtClean="0"/>
              <a:t>.</a:t>
            </a:r>
            <a:r>
              <a:rPr lang="sl-SI" sz="2400" dirty="0" smtClean="0"/>
              <a:t>”</a:t>
            </a:r>
            <a:endParaRPr lang="en-US" sz="2400" dirty="0" smtClean="0"/>
          </a:p>
          <a:p>
            <a:pPr>
              <a:buNone/>
            </a:pPr>
            <a:r>
              <a:rPr lang="sr-Cyrl-RS" sz="2400" b="1" dirty="0" smtClean="0"/>
              <a:t>    </a:t>
            </a:r>
          </a:p>
          <a:p>
            <a:pPr>
              <a:buNone/>
            </a:pPr>
            <a:r>
              <a:rPr lang="sr-Cyrl-RS" sz="2400" b="1" dirty="0" smtClean="0"/>
              <a:t>                                                    </a:t>
            </a:r>
            <a:r>
              <a:rPr lang="en-US" sz="2400" b="1" dirty="0" smtClean="0"/>
              <a:t>Charles-</a:t>
            </a:r>
            <a:r>
              <a:rPr lang="en-US" sz="2400" b="1" dirty="0" err="1" smtClean="0"/>
              <a:t>Edvard</a:t>
            </a:r>
            <a:r>
              <a:rPr lang="en-US" sz="2400" b="1" dirty="0" smtClean="0"/>
              <a:t> A. Winslow, 1920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sr-Latn-CS" sz="2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8720" y="253536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4000" dirty="0">
                <a:solidFill>
                  <a:schemeClr val="tx1"/>
                </a:solidFill>
                <a:latin typeface="+mn-lt"/>
              </a:rPr>
              <a:t>Јавно здравље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sr-Cyrl-RS" sz="2800" dirty="0"/>
              <a:t>Према СЗО јавно здравље представља друштвено и политичко деловање којим се тежи ка побољшању здравља, продужењу живота и побољшању његовог квалитета у целокупном становништву, путем промоције здравља, превенције болести и других облика здравствених интервенција.</a:t>
            </a:r>
            <a:endParaRPr lang="en-US" sz="2800" dirty="0"/>
          </a:p>
          <a:p>
            <a:pPr algn="just"/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298979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700808" y="253536"/>
            <a:ext cx="9145016" cy="1143000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Јавно здравље     </a:t>
            </a:r>
            <a:endParaRPr lang="en-US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sr-Latn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l-SI" sz="2400" dirty="0" smtClean="0">
                <a:latin typeface="Calibri" pitchFamily="34" charset="0"/>
                <a:cs typeface="Calibri" pitchFamily="34" charset="0"/>
              </a:rPr>
              <a:t>Наука и уметност превенције болести, продужавања живота и унапређења здравља кроз организоване напоре друштва.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                                                               </a:t>
            </a:r>
            <a:r>
              <a:rPr lang="sl-SI" sz="2400" dirty="0" smtClean="0">
                <a:latin typeface="Calibri" pitchFamily="34" charset="0"/>
                <a:cs typeface="Calibri" pitchFamily="34" charset="0"/>
              </a:rPr>
              <a:t>WHO, 1999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                                                               </a:t>
            </a:r>
            <a:r>
              <a:rPr lang="sl-SI" sz="2400" dirty="0" smtClean="0">
                <a:latin typeface="Calibri" pitchFamily="34" charset="0"/>
                <a:cs typeface="Calibri" pitchFamily="34" charset="0"/>
              </a:rPr>
              <a:t>Donald Acheson, 1988</a:t>
            </a:r>
            <a:r>
              <a:rPr lang="sl-SI" sz="2400" dirty="0" smtClean="0"/>
              <a:t> </a:t>
            </a:r>
            <a:endParaRPr lang="en-US" sz="2400" dirty="0" smtClean="0"/>
          </a:p>
          <a:p>
            <a:pPr>
              <a:lnSpc>
                <a:spcPct val="8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 descr="Резултат слика за public health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509120"/>
            <a:ext cx="5328592" cy="17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21244"/>
            <a:ext cx="5616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●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24" y="35716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Развој социјалне медицине</a:t>
            </a:r>
            <a:endParaRPr lang="sr-Latn-C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праисториј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836712"/>
            <a:ext cx="364154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rodna sli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97152"/>
            <a:ext cx="5832648" cy="183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Rezultat slika za медицина у вавилон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08920"/>
            <a:ext cx="554461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rodna slik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88640"/>
            <a:ext cx="34208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Srodna slika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825552"/>
            <a:ext cx="2880320" cy="369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04664" y="253536"/>
            <a:ext cx="7200800" cy="1143000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Принципи</a:t>
            </a:r>
            <a:endParaRPr lang="en-US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sr-Cyrl-RS" dirty="0" smtClean="0"/>
          </a:p>
          <a:p>
            <a:pPr lvl="0"/>
            <a:r>
              <a:rPr lang="sl-SI" sz="2400" dirty="0" smtClean="0">
                <a:latin typeface="Calibri" pitchFamily="34" charset="0"/>
                <a:cs typeface="Calibri" pitchFamily="34" charset="0"/>
              </a:rPr>
              <a:t>Једнакост и солидарност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400" dirty="0" smtClean="0">
                <a:latin typeface="Calibri" pitchFamily="34" charset="0"/>
                <a:cs typeface="Calibri" pitchFamily="34" charset="0"/>
              </a:rPr>
              <a:t>Одрживост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400" dirty="0" smtClean="0">
                <a:latin typeface="Calibri" pitchFamily="34" charset="0"/>
                <a:cs typeface="Calibri" pitchFamily="34" charset="0"/>
              </a:rPr>
              <a:t>Ефикасност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400" dirty="0" smtClean="0">
                <a:latin typeface="Calibri" pitchFamily="34" charset="0"/>
                <a:cs typeface="Calibri" pitchFamily="34" charset="0"/>
              </a:rPr>
              <a:t>Учествовање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400" dirty="0" smtClean="0">
                <a:latin typeface="Calibri" pitchFamily="34" charset="0"/>
                <a:cs typeface="Calibri" pitchFamily="34" charset="0"/>
              </a:rPr>
              <a:t>Правда и мир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400" dirty="0" smtClean="0">
              <a:latin typeface="+mn-lt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r>
              <a:rPr lang="sr-Cyrl-RS" dirty="0" smtClean="0"/>
              <a:t>    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5050904" cy="1143000"/>
          </a:xfrm>
        </p:spPr>
        <p:txBody>
          <a:bodyPr/>
          <a:lstStyle/>
          <a:p>
            <a:pPr>
              <a:defRPr/>
            </a:pPr>
            <a:r>
              <a:rPr lang="sr-Cyrl-RS" sz="4400" dirty="0" smtClean="0">
                <a:latin typeface="Calibri" pitchFamily="34" charset="0"/>
                <a:cs typeface="Calibri" pitchFamily="34" charset="0"/>
              </a:rPr>
              <a:t>Принцип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и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Једнакост и солидарност</a:t>
            </a:r>
          </a:p>
          <a:p>
            <a:pPr lvl="0"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   - </a:t>
            </a:r>
            <a:r>
              <a:rPr lang="sl-SI" sz="2000" dirty="0" smtClean="0">
                <a:latin typeface="Calibri" pitchFamily="34" charset="0"/>
                <a:cs typeface="Calibri" pitchFamily="34" charset="0"/>
              </a:rPr>
              <a:t>Једнакост у здрављу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    - </a:t>
            </a:r>
            <a:r>
              <a:rPr lang="sl-SI" sz="2000" dirty="0" smtClean="0">
                <a:latin typeface="Calibri" pitchFamily="34" charset="0"/>
                <a:cs typeface="Calibri" pitchFamily="34" charset="0"/>
              </a:rPr>
              <a:t>Солидарност са рањивим популационим групама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    - </a:t>
            </a:r>
            <a:r>
              <a:rPr lang="sl-SI" sz="2000" dirty="0" smtClean="0">
                <a:latin typeface="Calibri" pitchFamily="34" charset="0"/>
                <a:cs typeface="Calibri" pitchFamily="34" charset="0"/>
              </a:rPr>
              <a:t>Правичност у пружању услуга, једнаке услуге за једнаке потребе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Одрживост</a:t>
            </a:r>
            <a:r>
              <a:rPr lang="sr-Cyrl-C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-гаранција да тренутна употреба ресурса не угрожава здравље будућих генерација.</a:t>
            </a: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Учествовање </a:t>
            </a:r>
            <a:r>
              <a:rPr lang="sr-Cyrl-C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– оспособљавање заједнице и учествовање у процесу доношења одлука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. </a:t>
            </a: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 lvl="0">
              <a:buNone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-</a:t>
            </a:r>
            <a:endParaRPr lang="sr-Cyrl-RS" sz="1800" dirty="0" smtClean="0"/>
          </a:p>
          <a:p>
            <a:pPr>
              <a:buNone/>
            </a:pPr>
            <a:endParaRPr lang="sr-Cyrl-CS" sz="1800" dirty="0" smtClean="0">
              <a:solidFill>
                <a:schemeClr val="tx1"/>
              </a:solidFill>
            </a:endParaRPr>
          </a:p>
          <a:p>
            <a:pPr lvl="0">
              <a:buNone/>
            </a:pPr>
            <a:endParaRPr lang="sr-Cyrl-RS" sz="1800" dirty="0" smtClean="0"/>
          </a:p>
          <a:p>
            <a:pPr lvl="0">
              <a:buNone/>
            </a:pPr>
            <a:r>
              <a:rPr lang="sl-SI" sz="1800" dirty="0" smtClean="0"/>
              <a:t> </a:t>
            </a:r>
            <a:endParaRPr lang="en-US" sz="1800" dirty="0" smtClean="0"/>
          </a:p>
          <a:p>
            <a:pPr>
              <a:lnSpc>
                <a:spcPct val="90000"/>
              </a:lnSpc>
            </a:pP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541094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Cyrl-RS" sz="3600" dirty="0" smtClean="0">
                <a:latin typeface="Calibri" pitchFamily="34" charset="0"/>
                <a:cs typeface="Calibri" pitchFamily="34" charset="0"/>
              </a:rPr>
              <a:t>Принципи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Ефикасност - </a:t>
            </a:r>
            <a:r>
              <a:rPr lang="sr-Cyrl-C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постизање максималних резултата уз минимална улагања </a:t>
            </a:r>
          </a:p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Правда и мир – </a:t>
            </a:r>
            <a:r>
              <a:rPr lang="sr-Cyrl-C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постулати социјалне правде</a:t>
            </a:r>
            <a:endParaRPr lang="sr-Cyrl-C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</a:pPr>
            <a:endParaRPr lang="sr-Cyrl-RS" sz="2400" dirty="0" smtClean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7067128" cy="1143000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Фазе у  развоју јавног здравља</a:t>
            </a:r>
            <a:endParaRPr lang="en-US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dirty="0" err="1" smtClean="0">
                <a:latin typeface="Calibri" pitchFamily="34" charset="0"/>
                <a:cs typeface="Calibri" pitchFamily="34" charset="0"/>
              </a:rPr>
              <a:t>Фаза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хигијене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lvl="0"/>
            <a:r>
              <a:rPr lang="en-US" dirty="0" err="1" smtClean="0">
                <a:latin typeface="Calibri" pitchFamily="34" charset="0"/>
                <a:cs typeface="Calibri" pitchFamily="34" charset="0"/>
              </a:rPr>
              <a:t>Индивидуалисти</a:t>
            </a:r>
            <a:r>
              <a:rPr lang="sr-Latn-CS" dirty="0" smtClean="0">
                <a:latin typeface="Calibri" pitchFamily="34" charset="0"/>
                <a:cs typeface="Calibri" pitchFamily="34" charset="0"/>
              </a:rPr>
              <a:t>чка фаза (имунизација)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dirty="0" smtClean="0">
                <a:latin typeface="Calibri" pitchFamily="34" charset="0"/>
                <a:cs typeface="Calibri" pitchFamily="34" charset="0"/>
              </a:rPr>
              <a:t>Терапеутска фаза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dirty="0" smtClean="0">
                <a:latin typeface="Calibri" pitchFamily="34" charset="0"/>
                <a:cs typeface="Calibri" pitchFamily="34" charset="0"/>
              </a:rPr>
              <a:t>Ново јавно здравље 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5770984" cy="1143000"/>
          </a:xfrm>
        </p:spPr>
        <p:txBody>
          <a:bodyPr>
            <a:normAutofit/>
          </a:bodyPr>
          <a:lstStyle/>
          <a:p>
            <a:r>
              <a:rPr lang="sr-Cyrl-BA" sz="3600" dirty="0" smtClean="0">
                <a:latin typeface="Calibri" pitchFamily="34" charset="0"/>
                <a:cs typeface="Calibri" pitchFamily="34" charset="0"/>
              </a:rPr>
              <a:t>Фаза хигијенизације</a:t>
            </a:r>
            <a:endParaRPr lang="sr-Cyrl-R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Прву службу јавног здравља основало је Удружење енглеских градова за здравље 1839. године.</a:t>
            </a:r>
          </a:p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Касније је донет низ законских аката на основу којих су регулисани уклањање отпада, водоснабдевање, превенција и контрола болести, инспекција болница и институција за лечење хроничних болесника, регистровање новорођенчади...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86440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7211144" cy="1215008"/>
          </a:xfrm>
        </p:spPr>
        <p:txBody>
          <a:bodyPr>
            <a:noAutofit/>
          </a:bodyPr>
          <a:lstStyle/>
          <a:p>
            <a:pPr algn="ctr"/>
            <a:r>
              <a:rPr lang="sr-Cyrl-RS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Фаза индивидуалне здравствене заштите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Развој микробиологије и имунологије</a:t>
            </a:r>
            <a:r>
              <a:rPr lang="sr-Latn-R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800" dirty="0">
                <a:latin typeface="Calibri" pitchFamily="34" charset="0"/>
                <a:cs typeface="Calibri" pitchFamily="34" charset="0"/>
              </a:rPr>
              <a:t> нарочито рад Луја Пастера, као и откривање принципа заштите путем вакцине имали су значајан утицај на рад институција јавног здравља.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endParaRPr lang="sr-Cyrl-RS" sz="2800" dirty="0"/>
          </a:p>
        </p:txBody>
      </p:sp>
    </p:spTree>
    <p:extLst>
      <p:ext uri="{BB962C8B-B14F-4D97-AF65-F5344CB8AC3E}">
        <p14:creationId xmlns:p14="http://schemas.microsoft.com/office/powerpoint/2010/main" xmlns="" val="137723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6984776" cy="1584176"/>
          </a:xfrm>
        </p:spPr>
        <p:txBody>
          <a:bodyPr>
            <a:normAutofit/>
          </a:bodyPr>
          <a:lstStyle/>
          <a:p>
            <a:r>
              <a:rPr lang="sr-Cyrl-RS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Фаза терапијских поступака</a:t>
            </a:r>
            <a:r>
              <a:rPr lang="sr-Cyrl-RS" dirty="0">
                <a:latin typeface="Calibri" pitchFamily="34" charset="0"/>
                <a:cs typeface="Calibri" pitchFamily="34" charset="0"/>
              </a:rPr>
              <a:t/>
            </a:r>
            <a:br>
              <a:rPr lang="sr-Cyrl-RS" dirty="0">
                <a:latin typeface="Calibri" pitchFamily="34" charset="0"/>
                <a:cs typeface="Calibri" pitchFamily="34" charset="0"/>
              </a:rPr>
            </a:br>
            <a:endParaRPr lang="sr-Cyrl-R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Трећа фаза развоја јавног здравља започела је открићем нових терапија, нпр. инсулинске терапије и тераије лековима из групе сулфонамида 40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800" dirty="0">
                <a:latin typeface="Calibri" pitchFamily="34" charset="0"/>
                <a:cs typeface="Calibri" pitchFamily="34" charset="0"/>
              </a:rPr>
              <a:t>тих прошлог века</a:t>
            </a:r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800" dirty="0">
              <a:latin typeface="Calibri" pitchFamily="34" charset="0"/>
              <a:cs typeface="Calibri" pitchFamily="34" charset="0"/>
            </a:endParaRPr>
          </a:p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Институције јавног здравља почињу да се ангажују у друштвеним активностима заједнице, у здравственим програмима и здравственом васпитању</a:t>
            </a:r>
            <a:r>
              <a:rPr lang="sr-Cyrl-RS" dirty="0"/>
              <a:t>.</a:t>
            </a:r>
            <a:endParaRPr lang="en-US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134765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363272" cy="4525963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Ново јавно здравље уједињује традиционално јавно здравље са управљањем службама за заштиту здравља појединаца и друштвеним деловаљем у оквиру холистичког приступа.</a:t>
            </a:r>
          </a:p>
          <a:p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Бави се систематским индентификовањем здравствених потреба, унапређењем здравља и квалитета живота, превенцијом болести, као и организацијом ефикасних и квалитетних здравствених служби за добро дефинисану основну популацију.</a:t>
            </a:r>
          </a:p>
          <a:p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У ово спада мобилисање ресурса потребних за унапређење здравља целокупног становништва.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39752" y="260648"/>
            <a:ext cx="4810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3600" dirty="0" smtClean="0">
                <a:latin typeface="Calibri" pitchFamily="34" charset="0"/>
                <a:cs typeface="Calibri" pitchFamily="34" charset="0"/>
              </a:rPr>
              <a:t>Ново јавно здравље 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602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-315416"/>
            <a:ext cx="8373368" cy="684076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RS" sz="3000" dirty="0" smtClean="0">
                <a:latin typeface="Times New Roman" pitchFamily="18" charset="0"/>
              </a:rPr>
              <a:t>               </a:t>
            </a:r>
          </a:p>
          <a:p>
            <a:pPr lvl="0">
              <a:buNone/>
            </a:pPr>
            <a:r>
              <a:rPr lang="sr-Cyrl-RS" sz="3600" dirty="0" smtClean="0">
                <a:latin typeface="+mn-lt"/>
              </a:rPr>
              <a:t>                      </a:t>
            </a:r>
            <a:r>
              <a:rPr lang="sr-Cyrl-RS" sz="3600" dirty="0" smtClean="0">
                <a:latin typeface="Calibri" pitchFamily="34" charset="0"/>
                <a:cs typeface="Calibri" pitchFamily="34" charset="0"/>
              </a:rPr>
              <a:t>Достигнућа јавног здравља</a:t>
            </a:r>
          </a:p>
          <a:p>
            <a:pPr lvl="0"/>
            <a:endParaRPr lang="sr-Cyrl-RS" sz="2400" dirty="0" smtClean="0"/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Вакцинација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Безбедност у саобраћају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Сигурнија радна места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Контрола инфективних болести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Смањивање смртности услед коронарне </a:t>
            </a:r>
          </a:p>
          <a:p>
            <a:pPr lvl="0">
              <a:buNone/>
            </a:pP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цереброваскуларне болести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Сигурнија и здравија храна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Здравије мајке и бебе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Планирање породице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Флуоризација пијаће воде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Препознавање употребе дувана као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хазарда по здравље 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400" dirty="0" smtClean="0"/>
              <a:t>                                                                                          </a:t>
            </a:r>
            <a:r>
              <a:rPr lang="en-US" sz="2400" b="1" dirty="0" smtClean="0"/>
              <a:t>CDC, 1999</a:t>
            </a:r>
            <a:endParaRPr lang="en-US" sz="2400" dirty="0" smtClean="0"/>
          </a:p>
          <a:p>
            <a:pPr>
              <a:lnSpc>
                <a:spcPct val="90000"/>
              </a:lnSpc>
              <a:buNone/>
              <a:defRPr/>
            </a:pPr>
            <a:endParaRPr lang="sr-Latn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sz="2400" dirty="0" smtClean="0">
              <a:solidFill>
                <a:schemeClr val="tx2"/>
              </a:solidFill>
            </a:endParaRPr>
          </a:p>
        </p:txBody>
      </p:sp>
      <p:pic>
        <p:nvPicPr>
          <p:cNvPr id="4" name="Picture 3" descr="Резултат слика за achievements of public health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700808"/>
            <a:ext cx="3419872" cy="461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6851104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Функције јавног здравља</a:t>
            </a:r>
            <a:endParaRPr lang="sr-Cyrl-RS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29600" cy="4897437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endParaRPr lang="sr-Latn-RS" sz="2400" dirty="0" smtClean="0"/>
          </a:p>
        </p:txBody>
      </p:sp>
      <p:pic>
        <p:nvPicPr>
          <p:cNvPr id="4" name="Picture 4" descr="pubh_wh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55576" y="6239053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 smtClean="0"/>
              <a:t>Department of Health and Human Services. Public Health in America. Available from URL</a:t>
            </a:r>
            <a:r>
              <a:rPr lang="en-US" dirty="0" smtClean="0"/>
              <a:t>:www.health.gov/phfunctions.htm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35716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71604" y="1214422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b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Johan Peter Frank 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(1745.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>-1821.</a:t>
            </a:r>
            <a:r>
              <a:rPr lang="sr-Latn-R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hr-HR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8596" y="2428868"/>
            <a:ext cx="59657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Сматра се једним од пионира социјалне мед.</a:t>
            </a:r>
            <a:endParaRPr lang="hr-HR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3000372"/>
            <a:ext cx="60722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/>
              <a:t>показује</a:t>
            </a:r>
            <a:r>
              <a:rPr lang="en-US" sz="2400" dirty="0" smtClean="0"/>
              <a:t> </a:t>
            </a:r>
            <a:r>
              <a:rPr lang="en-US" sz="2400" dirty="0" err="1" smtClean="0"/>
              <a:t>велико</a:t>
            </a:r>
            <a:r>
              <a:rPr lang="en-US" sz="2400" dirty="0" smtClean="0"/>
              <a:t> </a:t>
            </a:r>
            <a:r>
              <a:rPr lang="en-US" sz="2400" dirty="0" err="1" smtClean="0"/>
              <a:t>интересовање</a:t>
            </a:r>
            <a:r>
              <a:rPr lang="en-US" sz="2400" dirty="0" smtClean="0"/>
              <a:t> </a:t>
            </a:r>
            <a:r>
              <a:rPr lang="en-US" sz="2400" dirty="0" err="1" smtClean="0"/>
              <a:t>за</a:t>
            </a:r>
            <a:r>
              <a:rPr lang="en-US" sz="2400" dirty="0" smtClean="0"/>
              <a:t> </a:t>
            </a:r>
            <a:r>
              <a:rPr lang="en-US" sz="2400" dirty="0" err="1" smtClean="0"/>
              <a:t>социјално</a:t>
            </a:r>
            <a:r>
              <a:rPr lang="en-US" sz="2400" dirty="0" smtClean="0"/>
              <a:t> </a:t>
            </a:r>
            <a:r>
              <a:rPr lang="en-US" sz="2400" dirty="0" err="1" smtClean="0"/>
              <a:t>медицинске</a:t>
            </a:r>
            <a:r>
              <a:rPr lang="en-US" sz="2400" dirty="0" smtClean="0"/>
              <a:t> </a:t>
            </a:r>
            <a:r>
              <a:rPr lang="en-US" sz="2400" dirty="0" err="1" smtClean="0"/>
              <a:t>теме</a:t>
            </a:r>
            <a:r>
              <a:rPr lang="en-US" sz="2400" dirty="0" smtClean="0"/>
              <a:t> и </a:t>
            </a:r>
            <a:r>
              <a:rPr lang="en-US" sz="2400" dirty="0" err="1" smtClean="0"/>
              <a:t>за</a:t>
            </a:r>
            <a:r>
              <a:rPr lang="en-US" sz="2400" dirty="0" smtClean="0"/>
              <a:t> </a:t>
            </a:r>
            <a:r>
              <a:rPr lang="en-US" sz="2400" dirty="0" err="1" smtClean="0"/>
              <a:t>образовање</a:t>
            </a:r>
            <a:r>
              <a:rPr lang="en-US" sz="2400" dirty="0" smtClean="0"/>
              <a:t> </a:t>
            </a:r>
            <a:r>
              <a:rPr lang="en-US" sz="2400" dirty="0" err="1" smtClean="0"/>
              <a:t>лекара</a:t>
            </a:r>
            <a:r>
              <a:rPr lang="en-US" sz="2400" dirty="0" smtClean="0"/>
              <a:t> у </a:t>
            </a:r>
            <a:r>
              <a:rPr lang="en-US" sz="2400" dirty="0" err="1" smtClean="0"/>
              <a:t>том</a:t>
            </a:r>
            <a:r>
              <a:rPr lang="en-US" sz="2400" dirty="0" smtClean="0"/>
              <a:t> </a:t>
            </a:r>
            <a:r>
              <a:rPr lang="sr-Cyrl-RS" sz="2400" dirty="0" smtClean="0"/>
              <a:t>правцу</a:t>
            </a:r>
            <a:r>
              <a:rPr lang="en-US" sz="2400" dirty="0" smtClean="0"/>
              <a:t>. </a:t>
            </a:r>
            <a:r>
              <a:rPr lang="en-US" sz="2400" dirty="0" err="1" smtClean="0"/>
              <a:t>Његове</a:t>
            </a:r>
            <a:r>
              <a:rPr lang="en-US" sz="2400" dirty="0" smtClean="0"/>
              <a:t> </a:t>
            </a:r>
            <a:r>
              <a:rPr lang="en-US" sz="2400" dirty="0" err="1" smtClean="0"/>
              <a:t>идеје</a:t>
            </a:r>
            <a:r>
              <a:rPr lang="en-US" sz="2400" dirty="0" smtClean="0"/>
              <a:t> </a:t>
            </a:r>
            <a:r>
              <a:rPr lang="en-US" sz="2400" dirty="0" err="1" smtClean="0"/>
              <a:t>прошириле</a:t>
            </a:r>
            <a:r>
              <a:rPr lang="en-US" sz="2400" dirty="0" smtClean="0"/>
              <a:t> </a:t>
            </a:r>
            <a:r>
              <a:rPr lang="en-US" sz="2400" dirty="0" err="1" smtClean="0"/>
              <a:t>су</a:t>
            </a:r>
            <a:r>
              <a:rPr lang="en-US" sz="2400" dirty="0" smtClean="0"/>
              <a:t> </a:t>
            </a:r>
            <a:r>
              <a:rPr lang="en-US" sz="2400" dirty="0" err="1" smtClean="0"/>
              <a:t>се</a:t>
            </a:r>
            <a:r>
              <a:rPr lang="en-US" sz="2400" dirty="0" smtClean="0"/>
              <a:t> </a:t>
            </a:r>
            <a:r>
              <a:rPr lang="en-US" sz="2400" dirty="0" err="1" smtClean="0"/>
              <a:t>широм</a:t>
            </a:r>
            <a:r>
              <a:rPr lang="en-US" sz="2400" dirty="0" smtClean="0"/>
              <a:t> </a:t>
            </a:r>
            <a:r>
              <a:rPr lang="en-US" sz="2400" dirty="0" err="1" smtClean="0"/>
              <a:t>Немачке</a:t>
            </a:r>
            <a:r>
              <a:rPr lang="en-US" sz="2400" dirty="0" smtClean="0"/>
              <a:t>, </a:t>
            </a:r>
            <a:r>
              <a:rPr lang="en-US" sz="2400" dirty="0" err="1" smtClean="0"/>
              <a:t>затим</a:t>
            </a:r>
            <a:r>
              <a:rPr lang="en-US" sz="2400" dirty="0" smtClean="0"/>
              <a:t> и у </a:t>
            </a:r>
            <a:r>
              <a:rPr lang="en-US" sz="2400" dirty="0" err="1" smtClean="0"/>
              <a:t>низ</a:t>
            </a:r>
            <a:r>
              <a:rPr lang="en-US" sz="2400" dirty="0" smtClean="0"/>
              <a:t> </a:t>
            </a:r>
            <a:r>
              <a:rPr lang="en-US" sz="2400" dirty="0" err="1" smtClean="0"/>
              <a:t>других</a:t>
            </a:r>
            <a:r>
              <a:rPr lang="en-US" sz="2400" dirty="0" smtClean="0"/>
              <a:t> </a:t>
            </a:r>
            <a:r>
              <a:rPr lang="en-US" sz="2400" dirty="0" err="1" smtClean="0"/>
              <a:t>земаља</a:t>
            </a:r>
            <a:r>
              <a:rPr lang="en-US" sz="2400" dirty="0" smtClean="0"/>
              <a:t>.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Darko\Desktop\Johann_Peter_Fran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69" y="1988840"/>
            <a:ext cx="2345819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03848" y="476672"/>
            <a:ext cx="4968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sr-Latn-R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sr-Latn-R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свету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44624" y="253536"/>
            <a:ext cx="8229600" cy="1143000"/>
          </a:xfrm>
        </p:spPr>
        <p:txBody>
          <a:bodyPr/>
          <a:lstStyle/>
          <a:p>
            <a:r>
              <a:rPr lang="sr-Cyrl-RS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Функције јавног здравља</a:t>
            </a:r>
            <a:endParaRPr lang="sr-Cyrl-RS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sr-Cyrl-RS" sz="2800" dirty="0">
                <a:latin typeface="Calibri" pitchFamily="34" charset="0"/>
                <a:cs typeface="Calibri" pitchFamily="34" charset="0"/>
              </a:rPr>
              <a:t>Амерички институт за медицину је 1988. године дефинисао три главне функције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800" dirty="0">
                <a:latin typeface="Calibri" pitchFamily="34" charset="0"/>
                <a:cs typeface="Calibri" pitchFamily="34" charset="0"/>
              </a:rPr>
              <a:t> које помажу описивању услуга и одговорности институција за јавно здравље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</a:t>
            </a:r>
            <a:endParaRPr lang="sr-Cyrl-RS" sz="2800" dirty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800" dirty="0">
                <a:latin typeface="Calibri" pitchFamily="34" charset="0"/>
                <a:cs typeface="Calibri" pitchFamily="34" charset="0"/>
              </a:rPr>
              <a:t>	Процена и праћење здравља заједнице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800" dirty="0">
                <a:latin typeface="Calibri" pitchFamily="34" charset="0"/>
                <a:cs typeface="Calibri" pitchFamily="34" charset="0"/>
              </a:rPr>
              <a:t>ради индетификације здравствеих проблема и приоритета.</a:t>
            </a:r>
          </a:p>
          <a:p>
            <a:pPr>
              <a:buNone/>
            </a:pPr>
            <a:r>
              <a:rPr lang="sr-Cyrl-RS" sz="2800" dirty="0">
                <a:latin typeface="Calibri" pitchFamily="34" charset="0"/>
                <a:cs typeface="Calibri" pitchFamily="34" charset="0"/>
              </a:rPr>
              <a:t>	Развој политике ради решавања идентификованих локалнихи националних здравствених проблема и приоритета.</a:t>
            </a:r>
          </a:p>
          <a:p>
            <a:pPr>
              <a:buNone/>
            </a:pPr>
            <a:r>
              <a:rPr lang="sr-Cyrl-RS" sz="2800" dirty="0">
                <a:latin typeface="Calibri" pitchFamily="34" charset="0"/>
                <a:cs typeface="Calibri" pitchFamily="34" charset="0"/>
              </a:rPr>
              <a:t>	Обезбеђивање, односно осигуравање приступа одговарајућој и економско исплативој </a:t>
            </a:r>
            <a:r>
              <a:rPr lang="sr-Cyrl-RS" sz="2800" dirty="0"/>
              <a:t>ЗЗ. </a:t>
            </a:r>
            <a:endParaRPr lang="en-US" sz="2800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xmlns="" val="3904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792162"/>
          </a:xfrm>
        </p:spPr>
        <p:txBody>
          <a:bodyPr>
            <a:normAutofit/>
          </a:bodyPr>
          <a:lstStyle/>
          <a:p>
            <a:r>
              <a:rPr lang="sr-Cyrl-BA" sz="3600" dirty="0" smtClean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 </a:t>
            </a:r>
            <a:r>
              <a:rPr lang="sr-Cyrl-BA" sz="3600" dirty="0" smtClean="0"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Ф</a:t>
            </a:r>
            <a:r>
              <a:rPr lang="sr-Cyrl-RS" sz="3600" dirty="0" smtClean="0"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rPr>
              <a:t>ункције јавног здравља</a:t>
            </a:r>
            <a:endParaRPr lang="en-US" sz="3600" dirty="0"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8712"/>
            <a:ext cx="7211144" cy="5576888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sr-Cyrl-BA" sz="2000" b="1" dirty="0" smtClean="0">
                <a:latin typeface="Calibri" pitchFamily="34" charset="0"/>
                <a:cs typeface="Calibri" pitchFamily="34" charset="0"/>
              </a:rPr>
              <a:t>Процена</a:t>
            </a:r>
          </a:p>
          <a:p>
            <a:pPr algn="just">
              <a:buFont typeface="Wingdings" pitchFamily="2" charset="2"/>
              <a:buChar char="ü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Процена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и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праћење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здравља заједнице и угрожених популација ради идентификације здравствених проблема и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приоритета</a:t>
            </a:r>
          </a:p>
          <a:p>
            <a:pPr algn="just">
              <a:buFont typeface="Wingdings" pitchFamily="2" charset="2"/>
              <a:buChar char="q"/>
            </a:pPr>
            <a:r>
              <a:rPr lang="sr-Cyrl-BA" sz="2000" b="1" dirty="0" smtClean="0">
                <a:latin typeface="Calibri" pitchFamily="34" charset="0"/>
                <a:cs typeface="Calibri" pitchFamily="34" charset="0"/>
              </a:rPr>
              <a:t>Развој политике</a:t>
            </a:r>
          </a:p>
          <a:p>
            <a:pPr algn="just">
              <a:buFont typeface="Wingdings" pitchFamily="2" charset="2"/>
              <a:buChar char="ü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Формулисање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јавне политике, у сарадњи са политичким и друштвеним лидерима, ради решавања идентификованих локалних и националних проблема и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приоритета</a:t>
            </a:r>
          </a:p>
          <a:p>
            <a:pPr algn="just">
              <a:buFont typeface="Wingdings" pitchFamily="2" charset="2"/>
              <a:buChar char="q"/>
            </a:pPr>
            <a:r>
              <a:rPr lang="sr-Cyrl-BA" sz="2000" b="1" dirty="0" smtClean="0">
                <a:latin typeface="Calibri" pitchFamily="34" charset="0"/>
                <a:cs typeface="Calibri" pitchFamily="34" charset="0"/>
              </a:rPr>
              <a:t>Обезбеђивање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>
              <a:buFont typeface="Wingdings" pitchFamily="2" charset="2"/>
              <a:buChar char="ü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Осигуравање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приступа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одговарајућој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и економски исплативој здравственој заштити,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укључујући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услуге за унапређење здравља и превенцију болести, као и евалуацију квалитета и ефикасности здравствене заштите која се гарантује и појединцу и заједници уз правичност и солидарност</a:t>
            </a:r>
            <a:endParaRPr lang="sr-Latn-R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7675" y="1052512"/>
            <a:ext cx="8229600" cy="7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975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7355160" cy="93610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600" dirty="0" smtClean="0">
                <a:solidFill>
                  <a:schemeClr val="tx1"/>
                </a:solidFill>
                <a:latin typeface="+mn-lt"/>
              </a:rPr>
              <a:t>Активности јавног здраљвља</a:t>
            </a:r>
            <a:endParaRPr lang="sr-Cyrl-R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08720"/>
            <a:ext cx="8229600" cy="633670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 lvl="0"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Прати, процењује и анализира здраствено стање становништва и извештава надлежне органе и јавност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Прати и проучава здравствене проблеме и ризике по здравље становништва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Предлаже елементе здравствене политике,планове и програме са мерама и активностима намењеним очувању и унапређењу здравља становништва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Врши информисање, образовање и обуку становништва за бригу о сопственом здрављу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Врши процену фикасности, доступности и квалитета здравствене заштите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6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</a:t>
            </a:r>
            <a:endParaRPr lang="sr-Latn-R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600" dirty="0" smtClean="0">
                <a:solidFill>
                  <a:schemeClr val="tx1"/>
                </a:solidFill>
                <a:latin typeface="+mn-lt"/>
              </a:rPr>
              <a:t>Активности јавног здраљвља</a:t>
            </a:r>
            <a:endParaRPr lang="sr-Cyrl-RS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4744"/>
            <a:ext cx="8229600" cy="612068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None/>
              <a:defRPr/>
            </a:pPr>
            <a:endParaRPr lang="sr-Cyrl-RS" sz="4200" dirty="0" smtClean="0">
              <a:latin typeface="Calibri" pitchFamily="34" charset="0"/>
              <a:cs typeface="Calibri" pitchFamily="34" charset="0"/>
            </a:endParaRPr>
          </a:p>
          <a:p>
            <a:pPr lvl="0"/>
            <a:endParaRPr lang="sr-Cyrl-RS" sz="2000" dirty="0" smtClean="0"/>
          </a:p>
          <a:p>
            <a:pPr lvl="0"/>
            <a:endParaRPr lang="sr-Cyrl-RS" sz="2000" dirty="0" smtClean="0"/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Планира развој стручног усаврашавања здравствених радника и здравствених сарадника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Подстиче развој интегрисаног здравственог информационог система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Врши примењена истраживања у области јавног здравља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Сарађује и развија партнерство у друштвеној заједници на идентификацији и решавању здравствених проблема становништва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sl-SI" sz="2600" dirty="0" smtClean="0">
                <a:latin typeface="Calibri" pitchFamily="34" charset="0"/>
                <a:cs typeface="Calibri" pitchFamily="34" charset="0"/>
              </a:rPr>
              <a:t>Обавља друге послове у складу са законом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sr-Cyrl-C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</a:t>
            </a:r>
            <a:endParaRPr lang="sr-Latn-R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5122912" cy="1143000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latin typeface="Calibri" pitchFamily="34" charset="0"/>
                <a:cs typeface="Calibri" pitchFamily="34" charset="0"/>
              </a:rPr>
              <a:t>Изазови 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sr-Cyrl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Усложњавање оружја за масовно уништење</a:t>
            </a:r>
          </a:p>
          <a:p>
            <a:pPr>
              <a:defRPr/>
            </a:pPr>
            <a:endParaRPr lang="sr-Cyrl-C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Велике природне катастрофе</a:t>
            </a:r>
          </a:p>
          <a:p>
            <a:pPr>
              <a:defRPr/>
            </a:pPr>
            <a:endParaRPr lang="sr-Cyrl-C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Пандемија хроничних незаразних болести</a:t>
            </a:r>
          </a:p>
          <a:p>
            <a:pPr>
              <a:defRPr/>
            </a:pPr>
            <a:endParaRPr lang="sr-Cyrl-C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Глобализација</a:t>
            </a: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sr-Latn-R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Covid 19......</a:t>
            </a:r>
            <a:endParaRPr lang="sr-Cyrl-CS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Cyrl-B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sr-Cyrl-BA" sz="2800" b="1" dirty="0">
                <a:latin typeface="Calibri" pitchFamily="34" charset="0"/>
                <a:cs typeface="Calibri" pitchFamily="34" charset="0"/>
              </a:rPr>
              <a:t>Закон јавног </a:t>
            </a:r>
            <a:r>
              <a:rPr lang="sr-Cyrl-BA" sz="2800" b="1" dirty="0" smtClean="0">
                <a:latin typeface="Calibri" pitchFamily="34" charset="0"/>
                <a:cs typeface="Calibri" pitchFamily="34" charset="0"/>
              </a:rPr>
              <a:t>здравља</a:t>
            </a:r>
          </a:p>
          <a:p>
            <a:pPr marL="0" indent="0" algn="just">
              <a:buNone/>
            </a:pPr>
            <a:endParaRPr lang="sr-Cyrl-BA" sz="2800" b="1" dirty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sr-Cyrl-BA" sz="2800" b="1" dirty="0" smtClean="0">
                <a:latin typeface="Calibri" pitchFamily="34" charset="0"/>
                <a:cs typeface="Calibri" pitchFamily="34" charset="0"/>
              </a:rPr>
              <a:t>Стратегија </a:t>
            </a:r>
            <a:r>
              <a:rPr lang="sr-Cyrl-BA" sz="2800" b="1" dirty="0">
                <a:latin typeface="Calibri" pitchFamily="34" charset="0"/>
                <a:cs typeface="Calibri" pitchFamily="34" charset="0"/>
              </a:rPr>
              <a:t>јавног здравља</a:t>
            </a:r>
          </a:p>
          <a:p>
            <a:pPr marL="0" indent="0" algn="just">
              <a:buNone/>
            </a:pPr>
            <a:endParaRPr lang="sr-Cyrl-BA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sr-Cyrl-BA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143000"/>
            <a:ext cx="8229600" cy="7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752600"/>
            <a:ext cx="27432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35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792162"/>
          </a:xfrm>
        </p:spPr>
        <p:txBody>
          <a:bodyPr>
            <a:normAutofit/>
          </a:bodyPr>
          <a:lstStyle/>
          <a:p>
            <a:r>
              <a:rPr lang="sr-Cyrl-BA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Систем јавног здравља</a:t>
            </a:r>
            <a:endParaRPr lang="en-US" sz="3600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Cyrl-BA" sz="2400" b="1" dirty="0">
                <a:latin typeface="Calibri" pitchFamily="34" charset="0"/>
                <a:cs typeface="Calibri" pitchFamily="34" charset="0"/>
              </a:rPr>
              <a:t>Делатности у области јавног здравља обављају </a:t>
            </a:r>
            <a:r>
              <a:rPr lang="sr-Cyrl-BA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Институти/заводи </a:t>
            </a:r>
            <a:r>
              <a:rPr lang="sr-Cyrl-BA" sz="2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за јавно </a:t>
            </a:r>
            <a:r>
              <a:rPr lang="sr-Cyrl-BA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здравље</a:t>
            </a:r>
          </a:p>
          <a:p>
            <a:pPr marL="0" indent="0" algn="just">
              <a:buNone/>
            </a:pPr>
            <a:endParaRPr lang="sr-Cyrl-BA" sz="24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sr-Cyrl-BA" sz="2400" dirty="0">
                <a:latin typeface="Calibri" pitchFamily="34" charset="0"/>
                <a:cs typeface="Calibri" pitchFamily="34" charset="0"/>
              </a:rPr>
              <a:t>У обезбеђивању и спровођењу јавног здравља у Републици Србији активно учествују: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здравствена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служба,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организација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за здравствено осигурање,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васпитно-образовне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и друге установе,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привредна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друштва,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јавна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предузећа, </a:t>
            </a: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предузетници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Црвени 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крст Србије,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удружења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, цркве и верске заједнице, </a:t>
            </a:r>
            <a:endParaRPr lang="sr-Cyrl-BA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Clr>
                <a:schemeClr val="accent2">
                  <a:lumMod val="50000"/>
                </a:schemeClr>
              </a:buClr>
              <a:buFont typeface="Wingdings" pitchFamily="2" charset="2"/>
              <a:buChar char="ü"/>
            </a:pPr>
            <a:r>
              <a:rPr lang="sr-Cyrl-BA" sz="2400" dirty="0" smtClean="0">
                <a:latin typeface="Calibri" pitchFamily="34" charset="0"/>
                <a:cs typeface="Calibri" pitchFamily="34" charset="0"/>
              </a:rPr>
              <a:t>грађани</a:t>
            </a:r>
            <a:r>
              <a:rPr lang="sr-Cyrl-BA" sz="2400" dirty="0">
                <a:latin typeface="Calibri" pitchFamily="34" charset="0"/>
                <a:cs typeface="Calibri" pitchFamily="34" charset="0"/>
              </a:rPr>
              <a:t>, јединице локалне самоуправе, аутономна покрајина и Република Србија. </a:t>
            </a:r>
            <a:endParaRPr lang="sr-Latn-RS" sz="24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143000"/>
            <a:ext cx="8229600" cy="7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12976"/>
            <a:ext cx="2472903" cy="15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35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32656" y="116632"/>
            <a:ext cx="7848872" cy="792162"/>
          </a:xfrm>
        </p:spPr>
        <p:txBody>
          <a:bodyPr>
            <a:normAutofit/>
          </a:bodyPr>
          <a:lstStyle/>
          <a:p>
            <a:r>
              <a:rPr lang="sr-Cyrl-BA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       </a:t>
            </a:r>
            <a:r>
              <a:rPr lang="sr-Cyrl-BA" sz="3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Носиоци јавног здравља</a:t>
            </a:r>
            <a:endParaRPr lang="en-US" sz="3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>
                <a:latin typeface="Calibri" pitchFamily="34" charset="0"/>
                <a:cs typeface="Calibri" pitchFamily="34" charset="0"/>
              </a:rPr>
              <a:t>Министарство здравља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Остала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Министарства: просвете и науке, омладине и спорта, рада и социјалне политике, животне средине, људских и мањинских права, државне управе и локалне самоуправе, и друга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Институт </a:t>
            </a: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за јавно здравље Србије „Др Милан Јовановид Батут”са мрежом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завода/института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Домови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здравља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Инспекције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службе (од здравствених и санитарних до комуналних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тржишних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и ветеринарских на републичком и регионалном нивоу)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Образовне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институције –факултети, више и средње медицинске школе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основне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школе и предшколске институције</a:t>
            </a:r>
          </a:p>
          <a:p>
            <a:pPr algn="just">
              <a:buClr>
                <a:schemeClr val="accent2">
                  <a:lumMod val="75000"/>
                </a:schemeClr>
              </a:buClr>
              <a:buFont typeface="Wingdings" pitchFamily="2" charset="2"/>
              <a:buChar char="q"/>
            </a:pPr>
            <a:r>
              <a:rPr lang="sr-Cyrl-BA" sz="2000" dirty="0" smtClean="0">
                <a:latin typeface="Calibri" pitchFamily="34" charset="0"/>
                <a:cs typeface="Calibri" pitchFamily="34" charset="0"/>
              </a:rPr>
              <a:t>Институције </a:t>
            </a:r>
            <a:r>
              <a:rPr lang="sr-Cyrl-BA" sz="2000" dirty="0">
                <a:latin typeface="Calibri" pitchFamily="34" charset="0"/>
                <a:cs typeface="Calibri" pitchFamily="34" charset="0"/>
              </a:rPr>
              <a:t>за социјалну заштиту</a:t>
            </a:r>
            <a:endParaRPr lang="sr-Latn-R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143000"/>
            <a:ext cx="8229600" cy="7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5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7283152" cy="1143000"/>
          </a:xfrm>
        </p:spPr>
        <p:txBody>
          <a:bodyPr>
            <a:normAutofit/>
          </a:bodyPr>
          <a:lstStyle/>
          <a:p>
            <a:r>
              <a:rPr lang="sr-Cyrl-RS" sz="4000" dirty="0" smtClean="0">
                <a:solidFill>
                  <a:schemeClr val="tx1"/>
                </a:solidFill>
              </a:rPr>
              <a:t>Систем јавног здравља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23850" y="1412875"/>
            <a:ext cx="8497888" cy="4895850"/>
            <a:chOff x="1200" y="1104"/>
            <a:chExt cx="3259" cy="235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867" y="1574"/>
              <a:ext cx="1942" cy="1498"/>
            </a:xfrm>
            <a:prstGeom prst="ellipse">
              <a:avLst/>
            </a:prstGeom>
            <a:solidFill>
              <a:srgbClr val="037373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 sz="1000" b="1">
                <a:latin typeface="Calibri" pitchFamily="34" charset="0"/>
              </a:endParaRPr>
            </a:p>
            <a:p>
              <a:pPr algn="ctr">
                <a:defRPr/>
              </a:pPr>
              <a:endParaRPr lang="en-US" sz="1000" b="1">
                <a:latin typeface="Calibri" pitchFamily="34" charset="0"/>
              </a:endParaRPr>
            </a:p>
            <a:p>
              <a:pPr algn="ctr">
                <a:defRPr/>
              </a:pPr>
              <a:endParaRPr lang="en-US" sz="1000" b="1">
                <a:latin typeface="Calibri" pitchFamily="34" charset="0"/>
              </a:endParaRPr>
            </a:p>
            <a:p>
              <a:pPr algn="ctr">
                <a:defRPr/>
              </a:pPr>
              <a:endParaRPr lang="en-US" sz="1000" b="1">
                <a:latin typeface="Calibri" pitchFamily="34" charset="0"/>
              </a:endParaRPr>
            </a:p>
            <a:p>
              <a:pPr algn="ctr">
                <a:defRPr/>
              </a:pPr>
              <a:endParaRPr lang="en-US" sz="1000" b="1">
                <a:latin typeface="Calibri" pitchFamily="34" charset="0"/>
              </a:endParaRPr>
            </a:p>
            <a:p>
              <a:pPr algn="ctr">
                <a:defRPr/>
              </a:pPr>
              <a:endParaRPr lang="en-US" sz="400" b="1">
                <a:latin typeface="Calibri" pitchFamily="34" charset="0"/>
              </a:endParaRPr>
            </a:p>
            <a:p>
              <a:pPr algn="ctr">
                <a:defRPr/>
              </a:pPr>
              <a:r>
                <a:rPr lang="sr-Latn-C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</a:rPr>
                <a:t>Obezbeđivanje uslova za zdravlje stanovništva</a:t>
              </a:r>
              <a:endParaRPr 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352" y="1104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440" y="1488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392" y="2352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3216" y="1440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216" y="2352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2400" y="2736"/>
              <a:ext cx="96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3737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3543" y="1979"/>
              <a:ext cx="916" cy="700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1000" b="1">
                <a:latin typeface="Calibri" pitchFamily="34" charset="0"/>
              </a:endParaRPr>
            </a:p>
            <a:p>
              <a:pPr algn="ctr"/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Zaposleni i poslodavci</a:t>
              </a:r>
              <a:endParaRPr lang="en-US" sz="1600" b="1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1874" y="2643"/>
              <a:ext cx="936" cy="715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400">
                <a:latin typeface="Calibri" pitchFamily="34" charset="0"/>
              </a:endParaRPr>
            </a:p>
            <a:p>
              <a:pPr algn="ctr"/>
              <a:endParaRPr lang="en-US" sz="400">
                <a:latin typeface="Calibri" pitchFamily="34" charset="0"/>
              </a:endParaRPr>
            </a:p>
            <a:p>
              <a:pPr algn="ctr"/>
              <a:endParaRPr lang="en-US" sz="400" b="1">
                <a:latin typeface="Calibri" pitchFamily="34" charset="0"/>
              </a:endParaRPr>
            </a:p>
            <a:p>
              <a:pPr algn="ctr"/>
              <a:endParaRPr lang="en-US" sz="800" b="1">
                <a:latin typeface="Calibri" pitchFamily="34" charset="0"/>
              </a:endParaRPr>
            </a:p>
            <a:p>
              <a:pPr algn="ctr"/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Akademska javnost</a:t>
              </a:r>
              <a:endParaRPr lang="en-US" sz="1600">
                <a:solidFill>
                  <a:srgbClr val="000066"/>
                </a:solidFill>
                <a:latin typeface="Calibri" pitchFamily="34" charset="0"/>
              </a:endParaRPr>
            </a:p>
            <a:p>
              <a:pPr algn="ctr"/>
              <a:endParaRPr lang="en-US" sz="1600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1200" y="1936"/>
              <a:ext cx="950" cy="749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400" b="1">
                <a:latin typeface="Calibri" pitchFamily="34" charset="0"/>
              </a:endParaRPr>
            </a:p>
            <a:p>
              <a:pPr algn="ctr"/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Državna javno-zdravstvena infrastruktura</a:t>
              </a:r>
              <a:endParaRPr lang="en-US" sz="1600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2985" y="2685"/>
              <a:ext cx="936" cy="675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b="1">
                <a:latin typeface="Calibri" pitchFamily="34" charset="0"/>
              </a:endParaRPr>
            </a:p>
            <a:p>
              <a:pPr algn="ctr"/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Media</a:t>
              </a:r>
              <a:endParaRPr lang="en-US" sz="1600" b="1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881" y="1178"/>
              <a:ext cx="894" cy="694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400" b="1">
                <a:latin typeface="Calibri" pitchFamily="34" charset="0"/>
              </a:endParaRPr>
            </a:p>
            <a:p>
              <a:pPr algn="ctr"/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Sistem zdravstvene zaštite</a:t>
              </a:r>
              <a:endParaRPr lang="en-US" sz="1600" b="1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1776" y="1152"/>
              <a:ext cx="955" cy="708"/>
            </a:xfrm>
            <a:prstGeom prst="ellipse">
              <a:avLst/>
            </a:prstGeom>
            <a:solidFill>
              <a:srgbClr val="FFCDCD"/>
            </a:solidFill>
            <a:ln w="3175">
              <a:solidFill>
                <a:srgbClr val="037373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1200" b="1">
                <a:latin typeface="Calibri" pitchFamily="34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780" y="1152"/>
              <a:ext cx="1022" cy="771"/>
            </a:xfrm>
            <a:prstGeom prst="ellipse">
              <a:avLst/>
            </a:prstGeom>
            <a:noFill/>
            <a:ln w="317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n-US" sz="800" b="1">
                <a:latin typeface="Calibri" pitchFamily="34" charset="0"/>
              </a:endParaRPr>
            </a:p>
            <a:p>
              <a:pPr algn="ctr"/>
              <a:endParaRPr lang="en-US" sz="600" b="1">
                <a:latin typeface="Calibri" pitchFamily="34" charset="0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1675" y="1344"/>
              <a:ext cx="816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2400">
                <a:latin typeface="Calibri" pitchFamily="34" charset="0"/>
              </a:endParaRP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1915" y="1392"/>
              <a:ext cx="720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r-Latn-CS" sz="1600" b="1">
                  <a:solidFill>
                    <a:srgbClr val="000066"/>
                  </a:solidFill>
                  <a:latin typeface="Calibri" pitchFamily="34" charset="0"/>
                </a:rPr>
                <a:t>Zajednica</a:t>
              </a:r>
              <a:endParaRPr lang="en-US" sz="1600">
                <a:solidFill>
                  <a:srgbClr val="000066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99200"/>
          </a:xfrm>
        </p:spPr>
        <p:txBody>
          <a:bodyPr/>
          <a:lstStyle/>
          <a:p>
            <a:r>
              <a:rPr lang="sr-Cyrl-RS" dirty="0" smtClean="0"/>
              <a:t>Основна литература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5688632"/>
          </a:xfrm>
        </p:spPr>
        <p:txBody>
          <a:bodyPr>
            <a:normAutofit fontScale="25000" lnSpcReduction="20000"/>
          </a:bodyPr>
          <a:lstStyle/>
          <a:p>
            <a:r>
              <a:rPr lang="sr-Cyrl-CS" b="1" dirty="0" smtClean="0"/>
              <a:t> </a:t>
            </a:r>
            <a:endParaRPr lang="en-US" dirty="0" smtClean="0"/>
          </a:p>
          <a:p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Цуцић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В.Београд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Савремена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администрација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, 2000.</a:t>
            </a:r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практикумом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Милић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Ч. </a:t>
            </a:r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Крагујевац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Медицински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факултет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Крагујевцу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, 2003 </a:t>
            </a:r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Симић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С.Медицински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факултет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Универзитета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Београду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, 2012.</a:t>
            </a:r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Здравствена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економија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фармакоекономијом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студенте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медицинских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Јаковљевић М.Факултет медицинских наука</a:t>
            </a:r>
            <a:r>
              <a:rPr lang="fr-FR" sz="8000" dirty="0" err="1" smtClean="0">
                <a:latin typeface="Times New Roman" pitchFamily="18" charset="0"/>
                <a:cs typeface="Times New Roman" pitchFamily="18" charset="0"/>
              </a:rPr>
              <a:t>Универзитета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Крагујевцу</a:t>
            </a:r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, 2014.</a:t>
            </a:r>
            <a:endParaRPr lang="sr-Cyrl-RS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Повезаност хроничних незаразних болести и репродуктивног здравља у популацији жена централне Србије  (STEPwise Approach)” – практикум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Александар Ђукић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Сања Коцић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Небојша Здравковић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Светлана Ђукић, Ивана Симић Вукомановић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Снежана Радовановић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Светлана Радевић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8000" dirty="0" smtClean="0">
                <a:latin typeface="Times New Roman" pitchFamily="18" charset="0"/>
                <a:cs typeface="Times New Roman" pitchFamily="18" charset="0"/>
              </a:rPr>
              <a:t>и др.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Факултет медицинских наука Универзитета у Крагујевцу, 2020.</a:t>
            </a:r>
            <a:endParaRPr lang="sr-Cyrl-RS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800" dirty="0" smtClean="0"/>
          </a:p>
          <a:p>
            <a:r>
              <a:rPr lang="ru-RU" sz="3800" b="1" dirty="0" smtClean="0"/>
              <a:t/>
            </a:r>
            <a:br>
              <a:rPr lang="ru-RU" sz="3800" b="1" dirty="0" smtClean="0"/>
            </a:br>
            <a:endParaRPr lang="en-US" sz="3800" dirty="0" smtClean="0"/>
          </a:p>
          <a:p>
            <a:endParaRPr lang="en-US" dirty="0"/>
          </a:p>
        </p:txBody>
      </p:sp>
      <p:pic>
        <p:nvPicPr>
          <p:cNvPr id="4" name="~PP2840.WAV">
            <a:hlinkClick r:id="" action="ppaction://media"/>
          </p:cNvPr>
          <p:cNvPicPr>
            <a:picLocks noRot="1" noChangeAspect="1"/>
          </p:cNvPicPr>
          <p:nvPr>
            <a:wavAudioFile r:embed="rId1" name="~PP284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4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1357298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hr-H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Rudolf Virchow 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2000" b="1" dirty="0" smtClean="0">
                <a:latin typeface="Times New Roman" pitchFamily="18" charset="0"/>
                <a:cs typeface="Times New Roman" pitchFamily="18" charset="0"/>
              </a:rPr>
              <a:t>1821. – 1902.)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643182"/>
            <a:ext cx="651852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Немачки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патолог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антрополог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епидемиолог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Многи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аутори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сматрају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оцем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Анализирао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појаве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епидемија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једне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тифусне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Горњој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Шлезији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закључио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економски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политички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значајни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њену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појаву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исто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биолошки</a:t>
            </a: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sr-Cyrl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Покреће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часопис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Медицинска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реформа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Rezultat slika za Rudolf Virchow (1821. – 1902.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060848"/>
            <a:ext cx="2664296" cy="30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r>
              <a:rPr lang="sr-Cyrl-RS" dirty="0" smtClean="0"/>
              <a:t>                        ХВАЛА НА ПАЖЊИ</a:t>
            </a:r>
            <a:endParaRPr lang="en-US" dirty="0"/>
          </a:p>
        </p:txBody>
      </p:sp>
      <p:pic>
        <p:nvPicPr>
          <p:cNvPr id="4" name="Picture 3" descr="Rezultat slika za хеалтх фор ал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717032"/>
            <a:ext cx="70567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348800"/>
            <a:ext cx="678661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sr-Latn-RS" sz="2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Сматрао је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реформише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следећим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принципима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директној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одговорности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друства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itchFamily="2" charset="2"/>
              <a:buChar char="ü"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економски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услови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велики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утицај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болест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itchFamily="2" charset="2"/>
              <a:buChar char="ü"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Мере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предузимају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унапређење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сузбијање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морају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колико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медицинске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357166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Rezultat slika za Rudolf Virchow (1821. – 1902.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60648"/>
            <a:ext cx="423223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0</TotalTime>
  <Words>4651</Words>
  <Application>Microsoft Office PowerPoint</Application>
  <PresentationFormat>On-screen Show (4:3)</PresentationFormat>
  <Paragraphs>754</Paragraphs>
  <Slides>80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Foundry</vt:lpstr>
      <vt:lpstr>УНИВЕРЗИТЕТ У КРАГУЈЕВЦУ  ФАКУЛТЕТ МЕДИЦИНСКИХ НАУКА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Развој института за јавно здравље Србије</vt:lpstr>
      <vt:lpstr>   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Модели здравља и болести</vt:lpstr>
      <vt:lpstr>Биомедицински модел здравља</vt:lpstr>
      <vt:lpstr>Епидемиолошки модел, револуција у медицини...</vt:lpstr>
      <vt:lpstr>Slide 30</vt:lpstr>
      <vt:lpstr> Супербиолошки модел (модел адаптације)</vt:lpstr>
      <vt:lpstr>Рани социомедицински модел</vt:lpstr>
      <vt:lpstr>Биопсихосоцијални модел</vt:lpstr>
      <vt:lpstr>Биопсихосоцијални модел пример</vt:lpstr>
      <vt:lpstr>Slide 35</vt:lpstr>
      <vt:lpstr>Шта је социјално благостање</vt:lpstr>
      <vt:lpstr>Slide 37</vt:lpstr>
      <vt:lpstr>Зашто је тешко дефинисати здравље</vt:lpstr>
      <vt:lpstr>Модификација дефиниције</vt:lpstr>
      <vt:lpstr>Холистички приступ здрављу </vt:lpstr>
      <vt:lpstr>Системски приступ болести</vt:lpstr>
      <vt:lpstr>Фактори који утичу  на здравље</vt:lpstr>
      <vt:lpstr>Фактори који утичу  на здравље</vt:lpstr>
      <vt:lpstr>Детерминанте здравља:  дефиниција</vt:lpstr>
      <vt:lpstr>Dahlgren and Whitehead Model 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УНИВЕРЗИТЕТ У КРАГУЈЕВЦУ  ФАКУЛТЕТ МЕДИЦИНСКИХ НАУКА </vt:lpstr>
      <vt:lpstr>Јавно здравље</vt:lpstr>
      <vt:lpstr>Јавно здравље</vt:lpstr>
      <vt:lpstr>Јавно здравље     </vt:lpstr>
      <vt:lpstr>Принципи</vt:lpstr>
      <vt:lpstr>Принципи</vt:lpstr>
      <vt:lpstr>Принципи</vt:lpstr>
      <vt:lpstr>Фазе у  развоју јавног здравља</vt:lpstr>
      <vt:lpstr>Фаза хигијенизације</vt:lpstr>
      <vt:lpstr>Фаза индивидуалне здравствене заштите</vt:lpstr>
      <vt:lpstr>Фаза терапијских поступака </vt:lpstr>
      <vt:lpstr>Slide 67</vt:lpstr>
      <vt:lpstr>Slide 68</vt:lpstr>
      <vt:lpstr>Функције јавног здравља</vt:lpstr>
      <vt:lpstr>Функције јавног здравља</vt:lpstr>
      <vt:lpstr> Функције јавног здравља</vt:lpstr>
      <vt:lpstr>Активности јавног здраљвља</vt:lpstr>
      <vt:lpstr>Активности јавног здраљвља</vt:lpstr>
      <vt:lpstr>Изазови </vt:lpstr>
      <vt:lpstr>Slide 75</vt:lpstr>
      <vt:lpstr>Систем јавног здравља</vt:lpstr>
      <vt:lpstr>          Носиоци јавног здравља</vt:lpstr>
      <vt:lpstr>Систем јавног здравља</vt:lpstr>
      <vt:lpstr>Основна литература</vt:lpstr>
      <vt:lpstr>Slide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2015-03-10T02:32:58Z</dcterms:created>
  <dcterms:modified xsi:type="dcterms:W3CDTF">2023-09-09T16:53:27Z</dcterms:modified>
</cp:coreProperties>
</file>